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44" r:id="rId8"/>
  </p:sldMasterIdLst>
  <p:notesMasterIdLst>
    <p:notesMasterId r:id="rId30"/>
  </p:notesMasterIdLst>
  <p:sldIdLst>
    <p:sldId id="257" r:id="rId9"/>
    <p:sldId id="258" r:id="rId10"/>
    <p:sldId id="289" r:id="rId11"/>
    <p:sldId id="259" r:id="rId12"/>
    <p:sldId id="261" r:id="rId13"/>
    <p:sldId id="260" r:id="rId14"/>
    <p:sldId id="268" r:id="rId15"/>
    <p:sldId id="266" r:id="rId16"/>
    <p:sldId id="277" r:id="rId17"/>
    <p:sldId id="278" r:id="rId18"/>
    <p:sldId id="279" r:id="rId19"/>
    <p:sldId id="280" r:id="rId20"/>
    <p:sldId id="281" r:id="rId21"/>
    <p:sldId id="282" r:id="rId22"/>
    <p:sldId id="283" r:id="rId23"/>
    <p:sldId id="262" r:id="rId24"/>
    <p:sldId id="285" r:id="rId25"/>
    <p:sldId id="286" r:id="rId26"/>
    <p:sldId id="287" r:id="rId27"/>
    <p:sldId id="264" r:id="rId28"/>
    <p:sldId id="29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2" d="100"/>
          <a:sy n="72" d="100"/>
        </p:scale>
        <p:origin x="-1096"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A87F29-7082-4244-A2BA-1C3E94FB6847}" type="datetimeFigureOut">
              <a:rPr lang="en-US" smtClean="0"/>
              <a:t>6/17/2020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00FCF7-88C0-426C-B851-D6A8A918DEAA}" type="slidenum">
              <a:rPr lang="en-US" smtClean="0"/>
              <a:t>‹#›</a:t>
            </a:fld>
            <a:endParaRPr lang="en-US"/>
          </a:p>
        </p:txBody>
      </p:sp>
    </p:spTree>
    <p:extLst>
      <p:ext uri="{BB962C8B-B14F-4D97-AF65-F5344CB8AC3E}">
        <p14:creationId xmlns:p14="http://schemas.microsoft.com/office/powerpoint/2010/main" val="3053988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1</a:t>
            </a:fld>
            <a:endParaRPr lang="en-US"/>
          </a:p>
        </p:txBody>
      </p:sp>
    </p:spTree>
    <p:extLst>
      <p:ext uri="{BB962C8B-B14F-4D97-AF65-F5344CB8AC3E}">
        <p14:creationId xmlns:p14="http://schemas.microsoft.com/office/powerpoint/2010/main" val="21935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051800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71654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296590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098554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16235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6931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16</a:t>
            </a:fld>
            <a:endParaRPr lang="en-US"/>
          </a:p>
        </p:txBody>
      </p:sp>
    </p:spTree>
    <p:extLst>
      <p:ext uri="{BB962C8B-B14F-4D97-AF65-F5344CB8AC3E}">
        <p14:creationId xmlns:p14="http://schemas.microsoft.com/office/powerpoint/2010/main" val="3594033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910873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20</a:t>
            </a:fld>
            <a:endParaRPr lang="en-US"/>
          </a:p>
        </p:txBody>
      </p:sp>
    </p:spTree>
    <p:extLst>
      <p:ext uri="{BB962C8B-B14F-4D97-AF65-F5344CB8AC3E}">
        <p14:creationId xmlns:p14="http://schemas.microsoft.com/office/powerpoint/2010/main" val="2193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2</a:t>
            </a:fld>
            <a:endParaRPr lang="en-US"/>
          </a:p>
        </p:txBody>
      </p:sp>
    </p:spTree>
    <p:extLst>
      <p:ext uri="{BB962C8B-B14F-4D97-AF65-F5344CB8AC3E}">
        <p14:creationId xmlns:p14="http://schemas.microsoft.com/office/powerpoint/2010/main" val="291620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127988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685175-EDA1-40F3-9A7E-B407C6ED1F0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47258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5</a:t>
            </a:fld>
            <a:endParaRPr lang="en-US"/>
          </a:p>
        </p:txBody>
      </p:sp>
    </p:spTree>
    <p:extLst>
      <p:ext uri="{BB962C8B-B14F-4D97-AF65-F5344CB8AC3E}">
        <p14:creationId xmlns:p14="http://schemas.microsoft.com/office/powerpoint/2010/main" val="2393588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6</a:t>
            </a:fld>
            <a:endParaRPr lang="en-US"/>
          </a:p>
        </p:txBody>
      </p:sp>
    </p:spTree>
    <p:extLst>
      <p:ext uri="{BB962C8B-B14F-4D97-AF65-F5344CB8AC3E}">
        <p14:creationId xmlns:p14="http://schemas.microsoft.com/office/powerpoint/2010/main" val="654781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7</a:t>
            </a:fld>
            <a:endParaRPr lang="en-US"/>
          </a:p>
        </p:txBody>
      </p:sp>
    </p:spTree>
    <p:extLst>
      <p:ext uri="{BB962C8B-B14F-4D97-AF65-F5344CB8AC3E}">
        <p14:creationId xmlns:p14="http://schemas.microsoft.com/office/powerpoint/2010/main" val="35818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t>8</a:t>
            </a:fld>
            <a:endParaRPr lang="en-US"/>
          </a:p>
        </p:txBody>
      </p:sp>
    </p:spTree>
    <p:extLst>
      <p:ext uri="{BB962C8B-B14F-4D97-AF65-F5344CB8AC3E}">
        <p14:creationId xmlns:p14="http://schemas.microsoft.com/office/powerpoint/2010/main" val="1805427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685175-EDA1-40F3-9A7E-B407C6ED1F0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127988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CD3681-1318-4A16-9C59-8B9F5FEBA257}"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4200246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D3681-1318-4A16-9C59-8B9F5FEBA257}"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1898130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D3681-1318-4A16-9C59-8B9F5FEBA257}"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3341930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485359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951618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786593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628771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404040">
                  <a:lumMod val="60000"/>
                  <a:lumOff val="40000"/>
                </a:srgbClr>
              </a:solidFill>
            </a:endParaRPr>
          </a:p>
        </p:txBody>
      </p:sp>
      <p:sp>
        <p:nvSpPr>
          <p:cNvPr id="9" name="Slide Number Placeholder 8"/>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52334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404040">
                  <a:lumMod val="60000"/>
                  <a:lumOff val="40000"/>
                </a:srgbClr>
              </a:solidFill>
            </a:endParaRPr>
          </a:p>
        </p:txBody>
      </p:sp>
      <p:sp>
        <p:nvSpPr>
          <p:cNvPr id="5" name="Slide Number Placeholder 4"/>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996105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3" name="Footer Placeholder 2"/>
          <p:cNvSpPr>
            <a:spLocks noGrp="1"/>
          </p:cNvSpPr>
          <p:nvPr>
            <p:ph type="ftr" sz="quarter" idx="11"/>
          </p:nvPr>
        </p:nvSpPr>
        <p:spPr/>
        <p:txBody>
          <a:bodyPr/>
          <a:lstStyle/>
          <a:p>
            <a:endParaRPr lang="en-US">
              <a:solidFill>
                <a:srgbClr val="404040">
                  <a:lumMod val="60000"/>
                  <a:lumOff val="40000"/>
                </a:srgbClr>
              </a:solidFill>
            </a:endParaRPr>
          </a:p>
        </p:txBody>
      </p:sp>
      <p:sp>
        <p:nvSpPr>
          <p:cNvPr id="4" name="Slide Number Placeholder 3"/>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917088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605101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D3681-1318-4A16-9C59-8B9F5FEBA257}"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2829491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599164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92578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193688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707515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942304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468306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512582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404040">
                  <a:lumMod val="60000"/>
                  <a:lumOff val="40000"/>
                </a:srgbClr>
              </a:solidFill>
            </a:endParaRPr>
          </a:p>
        </p:txBody>
      </p:sp>
      <p:sp>
        <p:nvSpPr>
          <p:cNvPr id="9" name="Slide Number Placeholder 8"/>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38628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404040">
                  <a:lumMod val="60000"/>
                  <a:lumOff val="40000"/>
                </a:srgbClr>
              </a:solidFill>
            </a:endParaRPr>
          </a:p>
        </p:txBody>
      </p:sp>
      <p:sp>
        <p:nvSpPr>
          <p:cNvPr id="5" name="Slide Number Placeholder 4"/>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834406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3" name="Footer Placeholder 2"/>
          <p:cNvSpPr>
            <a:spLocks noGrp="1"/>
          </p:cNvSpPr>
          <p:nvPr>
            <p:ph type="ftr" sz="quarter" idx="11"/>
          </p:nvPr>
        </p:nvSpPr>
        <p:spPr/>
        <p:txBody>
          <a:bodyPr/>
          <a:lstStyle/>
          <a:p>
            <a:endParaRPr lang="en-US">
              <a:solidFill>
                <a:srgbClr val="404040">
                  <a:lumMod val="60000"/>
                  <a:lumOff val="40000"/>
                </a:srgbClr>
              </a:solidFill>
            </a:endParaRPr>
          </a:p>
        </p:txBody>
      </p:sp>
      <p:sp>
        <p:nvSpPr>
          <p:cNvPr id="4" name="Slide Number Placeholder 3"/>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249409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CD3681-1318-4A16-9C59-8B9F5FEBA257}"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931284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073029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658495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193339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832402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1013123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4083749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925315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476978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404040">
                  <a:lumMod val="60000"/>
                  <a:lumOff val="40000"/>
                </a:srgbClr>
              </a:solidFill>
            </a:endParaRPr>
          </a:p>
        </p:txBody>
      </p:sp>
      <p:sp>
        <p:nvSpPr>
          <p:cNvPr id="9" name="Slide Number Placeholder 8"/>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979958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404040">
                  <a:lumMod val="60000"/>
                  <a:lumOff val="40000"/>
                </a:srgbClr>
              </a:solidFill>
            </a:endParaRPr>
          </a:p>
        </p:txBody>
      </p:sp>
      <p:sp>
        <p:nvSpPr>
          <p:cNvPr id="5" name="Slide Number Placeholder 4"/>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85214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D3681-1318-4A16-9C59-8B9F5FEBA257}" type="datetimeFigureOut">
              <a:rPr lang="en-US" smtClean="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1344575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3" name="Footer Placeholder 2"/>
          <p:cNvSpPr>
            <a:spLocks noGrp="1"/>
          </p:cNvSpPr>
          <p:nvPr>
            <p:ph type="ftr" sz="quarter" idx="11"/>
          </p:nvPr>
        </p:nvSpPr>
        <p:spPr/>
        <p:txBody>
          <a:bodyPr/>
          <a:lstStyle/>
          <a:p>
            <a:endParaRPr lang="en-US">
              <a:solidFill>
                <a:srgbClr val="404040">
                  <a:lumMod val="60000"/>
                  <a:lumOff val="40000"/>
                </a:srgbClr>
              </a:solidFill>
            </a:endParaRPr>
          </a:p>
        </p:txBody>
      </p:sp>
      <p:sp>
        <p:nvSpPr>
          <p:cNvPr id="4" name="Slide Number Placeholder 3"/>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7096281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9518797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596328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902805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4196401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227398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783632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536609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65268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404040">
                  <a:lumMod val="60000"/>
                  <a:lumOff val="40000"/>
                </a:srgbClr>
              </a:solidFill>
            </a:endParaRPr>
          </a:p>
        </p:txBody>
      </p:sp>
      <p:sp>
        <p:nvSpPr>
          <p:cNvPr id="9" name="Slide Number Placeholder 8"/>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803389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CD3681-1318-4A16-9C59-8B9F5FEBA257}" type="datetimeFigureOut">
              <a:rPr lang="en-US" smtClean="0"/>
              <a:t>6/17/2020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790315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404040">
                  <a:lumMod val="60000"/>
                  <a:lumOff val="40000"/>
                </a:srgbClr>
              </a:solidFill>
            </a:endParaRPr>
          </a:p>
        </p:txBody>
      </p:sp>
      <p:sp>
        <p:nvSpPr>
          <p:cNvPr id="5" name="Slide Number Placeholder 4"/>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669297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3" name="Footer Placeholder 2"/>
          <p:cNvSpPr>
            <a:spLocks noGrp="1"/>
          </p:cNvSpPr>
          <p:nvPr>
            <p:ph type="ftr" sz="quarter" idx="11"/>
          </p:nvPr>
        </p:nvSpPr>
        <p:spPr/>
        <p:txBody>
          <a:bodyPr/>
          <a:lstStyle/>
          <a:p>
            <a:endParaRPr lang="en-US">
              <a:solidFill>
                <a:srgbClr val="404040">
                  <a:lumMod val="60000"/>
                  <a:lumOff val="40000"/>
                </a:srgbClr>
              </a:solidFill>
            </a:endParaRPr>
          </a:p>
        </p:txBody>
      </p:sp>
      <p:sp>
        <p:nvSpPr>
          <p:cNvPr id="4" name="Slide Number Placeholder 3"/>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9749248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5293315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453484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292946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449730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dirty="0">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dirty="0"/>
          </a:p>
        </p:txBody>
      </p:sp>
    </p:spTree>
    <p:extLst>
      <p:ext uri="{BB962C8B-B14F-4D97-AF65-F5344CB8AC3E}">
        <p14:creationId xmlns:p14="http://schemas.microsoft.com/office/powerpoint/2010/main" val="3860579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dirty="0">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dirty="0"/>
          </a:p>
        </p:txBody>
      </p:sp>
    </p:spTree>
    <p:extLst>
      <p:ext uri="{BB962C8B-B14F-4D97-AF65-F5344CB8AC3E}">
        <p14:creationId xmlns:p14="http://schemas.microsoft.com/office/powerpoint/2010/main" val="3112420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dirty="0">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dirty="0"/>
          </a:p>
        </p:txBody>
      </p:sp>
    </p:spTree>
    <p:extLst>
      <p:ext uri="{BB962C8B-B14F-4D97-AF65-F5344CB8AC3E}">
        <p14:creationId xmlns:p14="http://schemas.microsoft.com/office/powerpoint/2010/main" val="37031122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dirty="0">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dirty="0"/>
          </a:p>
        </p:txBody>
      </p:sp>
    </p:spTree>
    <p:extLst>
      <p:ext uri="{BB962C8B-B14F-4D97-AF65-F5344CB8AC3E}">
        <p14:creationId xmlns:p14="http://schemas.microsoft.com/office/powerpoint/2010/main" val="3696437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CD3681-1318-4A16-9C59-8B9F5FEBA257}" type="datetimeFigureOut">
              <a:rPr lang="en-US" smtClean="0"/>
              <a:t>6/17/2020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29006061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dirty="0">
              <a:solidFill>
                <a:srgbClr val="404040">
                  <a:lumMod val="60000"/>
                  <a:lumOff val="40000"/>
                </a:srgbClr>
              </a:solidFill>
            </a:endParaRPr>
          </a:p>
        </p:txBody>
      </p:sp>
      <p:sp>
        <p:nvSpPr>
          <p:cNvPr id="8" name="Footer Placeholder 7"/>
          <p:cNvSpPr>
            <a:spLocks noGrp="1"/>
          </p:cNvSpPr>
          <p:nvPr>
            <p:ph type="ftr" sz="quarter" idx="11"/>
          </p:nvPr>
        </p:nvSpPr>
        <p:spPr/>
        <p:txBody>
          <a:bodyPr/>
          <a:lstStyle/>
          <a:p>
            <a:endParaRPr lang="en-US" dirty="0">
              <a:solidFill>
                <a:srgbClr val="404040">
                  <a:lumMod val="60000"/>
                  <a:lumOff val="40000"/>
                </a:srgbClr>
              </a:solidFill>
            </a:endParaRPr>
          </a:p>
        </p:txBody>
      </p:sp>
      <p:sp>
        <p:nvSpPr>
          <p:cNvPr id="9" name="Slide Number Placeholder 8"/>
          <p:cNvSpPr>
            <a:spLocks noGrp="1"/>
          </p:cNvSpPr>
          <p:nvPr>
            <p:ph type="sldNum" sz="quarter" idx="12"/>
          </p:nvPr>
        </p:nvSpPr>
        <p:spPr/>
        <p:txBody>
          <a:bodyPr/>
          <a:lstStyle/>
          <a:p>
            <a:fld id="{4226A33B-ABE1-7C4F-8347-1C8BCDC8C2F3}" type="slidenum">
              <a:rPr lang="en-US" smtClean="0"/>
              <a:pPr/>
              <a:t>‹#›</a:t>
            </a:fld>
            <a:endParaRPr lang="en-US" dirty="0"/>
          </a:p>
        </p:txBody>
      </p:sp>
    </p:spTree>
    <p:extLst>
      <p:ext uri="{BB962C8B-B14F-4D97-AF65-F5344CB8AC3E}">
        <p14:creationId xmlns:p14="http://schemas.microsoft.com/office/powerpoint/2010/main" val="18496870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dirty="0">
              <a:solidFill>
                <a:srgbClr val="404040">
                  <a:lumMod val="60000"/>
                  <a:lumOff val="40000"/>
                </a:srgbClr>
              </a:solidFill>
            </a:endParaRPr>
          </a:p>
        </p:txBody>
      </p:sp>
      <p:sp>
        <p:nvSpPr>
          <p:cNvPr id="4" name="Footer Placeholder 3"/>
          <p:cNvSpPr>
            <a:spLocks noGrp="1"/>
          </p:cNvSpPr>
          <p:nvPr>
            <p:ph type="ftr" sz="quarter" idx="11"/>
          </p:nvPr>
        </p:nvSpPr>
        <p:spPr/>
        <p:txBody>
          <a:bodyPr/>
          <a:lstStyle/>
          <a:p>
            <a:endParaRPr lang="en-US" dirty="0">
              <a:solidFill>
                <a:srgbClr val="404040">
                  <a:lumMod val="60000"/>
                  <a:lumOff val="40000"/>
                </a:srgbClr>
              </a:solidFill>
            </a:endParaRPr>
          </a:p>
        </p:txBody>
      </p:sp>
      <p:sp>
        <p:nvSpPr>
          <p:cNvPr id="5" name="Slide Number Placeholder 4"/>
          <p:cNvSpPr>
            <a:spLocks noGrp="1"/>
          </p:cNvSpPr>
          <p:nvPr>
            <p:ph type="sldNum" sz="quarter" idx="12"/>
          </p:nvPr>
        </p:nvSpPr>
        <p:spPr/>
        <p:txBody>
          <a:bodyPr/>
          <a:lstStyle/>
          <a:p>
            <a:fld id="{4226A33B-ABE1-7C4F-8347-1C8BCDC8C2F3}" type="slidenum">
              <a:rPr lang="en-US" smtClean="0"/>
              <a:pPr/>
              <a:t>‹#›</a:t>
            </a:fld>
            <a:endParaRPr lang="en-US" dirty="0"/>
          </a:p>
        </p:txBody>
      </p:sp>
    </p:spTree>
    <p:extLst>
      <p:ext uri="{BB962C8B-B14F-4D97-AF65-F5344CB8AC3E}">
        <p14:creationId xmlns:p14="http://schemas.microsoft.com/office/powerpoint/2010/main" val="36503437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dirty="0">
              <a:solidFill>
                <a:srgbClr val="404040">
                  <a:lumMod val="60000"/>
                  <a:lumOff val="40000"/>
                </a:srgbClr>
              </a:solidFill>
            </a:endParaRPr>
          </a:p>
        </p:txBody>
      </p:sp>
      <p:sp>
        <p:nvSpPr>
          <p:cNvPr id="3" name="Footer Placeholder 2"/>
          <p:cNvSpPr>
            <a:spLocks noGrp="1"/>
          </p:cNvSpPr>
          <p:nvPr>
            <p:ph type="ftr" sz="quarter" idx="11"/>
          </p:nvPr>
        </p:nvSpPr>
        <p:spPr/>
        <p:txBody>
          <a:bodyPr/>
          <a:lstStyle/>
          <a:p>
            <a:endParaRPr lang="en-US" dirty="0">
              <a:solidFill>
                <a:srgbClr val="404040">
                  <a:lumMod val="60000"/>
                  <a:lumOff val="40000"/>
                </a:srgbClr>
              </a:solidFill>
            </a:endParaRPr>
          </a:p>
        </p:txBody>
      </p:sp>
      <p:sp>
        <p:nvSpPr>
          <p:cNvPr id="4" name="Slide Number Placeholder 3"/>
          <p:cNvSpPr>
            <a:spLocks noGrp="1"/>
          </p:cNvSpPr>
          <p:nvPr>
            <p:ph type="sldNum" sz="quarter" idx="12"/>
          </p:nvPr>
        </p:nvSpPr>
        <p:spPr/>
        <p:txBody>
          <a:bodyPr/>
          <a:lstStyle/>
          <a:p>
            <a:fld id="{4226A33B-ABE1-7C4F-8347-1C8BCDC8C2F3}" type="slidenum">
              <a:rPr lang="en-US" smtClean="0"/>
              <a:pPr/>
              <a:t>‹#›</a:t>
            </a:fld>
            <a:endParaRPr lang="en-US" dirty="0"/>
          </a:p>
        </p:txBody>
      </p:sp>
    </p:spTree>
    <p:extLst>
      <p:ext uri="{BB962C8B-B14F-4D97-AF65-F5344CB8AC3E}">
        <p14:creationId xmlns:p14="http://schemas.microsoft.com/office/powerpoint/2010/main" val="3951961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dirty="0">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dirty="0"/>
          </a:p>
        </p:txBody>
      </p:sp>
    </p:spTree>
    <p:extLst>
      <p:ext uri="{BB962C8B-B14F-4D97-AF65-F5344CB8AC3E}">
        <p14:creationId xmlns:p14="http://schemas.microsoft.com/office/powerpoint/2010/main" val="26841484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dirty="0">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dirty="0">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dirty="0"/>
          </a:p>
        </p:txBody>
      </p:sp>
    </p:spTree>
    <p:extLst>
      <p:ext uri="{BB962C8B-B14F-4D97-AF65-F5344CB8AC3E}">
        <p14:creationId xmlns:p14="http://schemas.microsoft.com/office/powerpoint/2010/main" val="37300013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dirty="0">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dirty="0"/>
          </a:p>
        </p:txBody>
      </p:sp>
    </p:spTree>
    <p:extLst>
      <p:ext uri="{BB962C8B-B14F-4D97-AF65-F5344CB8AC3E}">
        <p14:creationId xmlns:p14="http://schemas.microsoft.com/office/powerpoint/2010/main" val="12421031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dirty="0">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dirty="0"/>
          </a:p>
        </p:txBody>
      </p:sp>
    </p:spTree>
    <p:extLst>
      <p:ext uri="{BB962C8B-B14F-4D97-AF65-F5344CB8AC3E}">
        <p14:creationId xmlns:p14="http://schemas.microsoft.com/office/powerpoint/2010/main" val="3528761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843622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9597982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473670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D3681-1318-4A16-9C59-8B9F5FEBA257}" type="datetimeFigureOut">
              <a:rPr lang="en-US" smtClean="0"/>
              <a:t>6/17/2020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26428624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329847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404040">
                  <a:lumMod val="60000"/>
                  <a:lumOff val="40000"/>
                </a:srgbClr>
              </a:solidFill>
            </a:endParaRPr>
          </a:p>
        </p:txBody>
      </p:sp>
      <p:sp>
        <p:nvSpPr>
          <p:cNvPr id="9" name="Slide Number Placeholder 8"/>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511321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404040">
                  <a:lumMod val="60000"/>
                  <a:lumOff val="40000"/>
                </a:srgbClr>
              </a:solidFill>
            </a:endParaRPr>
          </a:p>
        </p:txBody>
      </p:sp>
      <p:sp>
        <p:nvSpPr>
          <p:cNvPr id="5" name="Slide Number Placeholder 4"/>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308604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3" name="Footer Placeholder 2"/>
          <p:cNvSpPr>
            <a:spLocks noGrp="1"/>
          </p:cNvSpPr>
          <p:nvPr>
            <p:ph type="ftr" sz="quarter" idx="11"/>
          </p:nvPr>
        </p:nvSpPr>
        <p:spPr/>
        <p:txBody>
          <a:bodyPr/>
          <a:lstStyle/>
          <a:p>
            <a:endParaRPr lang="en-US">
              <a:solidFill>
                <a:srgbClr val="404040">
                  <a:lumMod val="60000"/>
                  <a:lumOff val="40000"/>
                </a:srgbClr>
              </a:solidFill>
            </a:endParaRPr>
          </a:p>
        </p:txBody>
      </p:sp>
      <p:sp>
        <p:nvSpPr>
          <p:cNvPr id="4" name="Slide Number Placeholder 3"/>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7055403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6041913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881438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42031467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4280162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3389944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35885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D3681-1318-4A16-9C59-8B9F5FEBA257}" type="datetimeFigureOut">
              <a:rPr lang="en-US" smtClean="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35680962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076202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solidFill>
                  <a:srgbClr val="00AAE7"/>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4120108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solidFill>
                  <a:srgbClr val="00AAE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404040">
                  <a:lumMod val="60000"/>
                  <a:lumOff val="40000"/>
                </a:srgbClr>
              </a:solidFill>
            </a:endParaRPr>
          </a:p>
        </p:txBody>
      </p:sp>
      <p:sp>
        <p:nvSpPr>
          <p:cNvPr id="9" name="Slide Number Placeholder 8"/>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27909826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404040">
                  <a:lumMod val="60000"/>
                  <a:lumOff val="40000"/>
                </a:srgbClr>
              </a:solidFill>
            </a:endParaRPr>
          </a:p>
        </p:txBody>
      </p:sp>
      <p:sp>
        <p:nvSpPr>
          <p:cNvPr id="5" name="Slide Number Placeholder 4"/>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5300960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3" name="Footer Placeholder 2"/>
          <p:cNvSpPr>
            <a:spLocks noGrp="1"/>
          </p:cNvSpPr>
          <p:nvPr>
            <p:ph type="ftr" sz="quarter" idx="11"/>
          </p:nvPr>
        </p:nvSpPr>
        <p:spPr/>
        <p:txBody>
          <a:bodyPr/>
          <a:lstStyle/>
          <a:p>
            <a:endParaRPr lang="en-US">
              <a:solidFill>
                <a:srgbClr val="404040">
                  <a:lumMod val="60000"/>
                  <a:lumOff val="40000"/>
                </a:srgbClr>
              </a:solidFill>
            </a:endParaRPr>
          </a:p>
        </p:txBody>
      </p:sp>
      <p:sp>
        <p:nvSpPr>
          <p:cNvPr id="4" name="Slide Number Placeholder 3"/>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5128424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8835565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404040">
                  <a:lumMod val="60000"/>
                  <a:lumOff val="40000"/>
                </a:srgbClr>
              </a:solidFill>
            </a:endParaRPr>
          </a:p>
        </p:txBody>
      </p:sp>
      <p:sp>
        <p:nvSpPr>
          <p:cNvPr id="7" name="Slide Number Placeholder 6"/>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10784369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8588388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108052-54E9-6741-85AD-AC20ECC57D9F}" type="datetimeFigureOut">
              <a:rPr lang="en-US" smtClean="0">
                <a:solidFill>
                  <a:srgbClr val="404040">
                    <a:lumMod val="60000"/>
                    <a:lumOff val="40000"/>
                  </a:srgbClr>
                </a:solidFill>
              </a:rPr>
              <a:pPr/>
              <a:t>6/17/2020</a:t>
            </a:fld>
            <a:endParaRPr lang="en-US">
              <a:solidFill>
                <a:srgbClr val="404040">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404040">
                  <a:lumMod val="60000"/>
                  <a:lumOff val="40000"/>
                </a:srgbClr>
              </a:solidFill>
            </a:endParaRPr>
          </a:p>
        </p:txBody>
      </p:sp>
      <p:sp>
        <p:nvSpPr>
          <p:cNvPr id="6" name="Slide Number Placeholder 5"/>
          <p:cNvSpPr>
            <a:spLocks noGrp="1"/>
          </p:cNvSpPr>
          <p:nvPr>
            <p:ph type="sldNum" sz="quarter" idx="12"/>
          </p:nvPr>
        </p:nvSpPr>
        <p:spPr/>
        <p:txBody>
          <a:bodyPr/>
          <a:lstStyle/>
          <a:p>
            <a:fld id="{4226A33B-ABE1-7C4F-8347-1C8BCDC8C2F3}" type="slidenum">
              <a:rPr lang="en-US" smtClean="0"/>
              <a:pPr/>
              <a:t>‹#›</a:t>
            </a:fld>
            <a:endParaRPr lang="en-US"/>
          </a:p>
        </p:txBody>
      </p:sp>
    </p:spTree>
    <p:extLst>
      <p:ext uri="{BB962C8B-B14F-4D97-AF65-F5344CB8AC3E}">
        <p14:creationId xmlns:p14="http://schemas.microsoft.com/office/powerpoint/2010/main" val="3678989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D3681-1318-4A16-9C59-8B9F5FEBA257}" type="datetimeFigureOut">
              <a:rPr lang="en-US" smtClean="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CD2CC-1BD3-4088-9E83-B4A9ED19C7C1}" type="slidenum">
              <a:rPr lang="en-US" smtClean="0"/>
              <a:t>‹#›</a:t>
            </a:fld>
            <a:endParaRPr lang="en-US"/>
          </a:p>
        </p:txBody>
      </p:sp>
    </p:spTree>
    <p:extLst>
      <p:ext uri="{BB962C8B-B14F-4D97-AF65-F5344CB8AC3E}">
        <p14:creationId xmlns:p14="http://schemas.microsoft.com/office/powerpoint/2010/main" val="1482860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D3681-1318-4A16-9C59-8B9F5FEBA257}" type="datetimeFigureOut">
              <a:rPr lang="en-US" smtClean="0"/>
              <a:t>6/17/2020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CD2CC-1BD3-4088-9E83-B4A9ED19C7C1}" type="slidenum">
              <a:rPr lang="en-US" smtClean="0"/>
              <a:t>‹#›</a:t>
            </a:fld>
            <a:endParaRPr lang="en-US"/>
          </a:p>
        </p:txBody>
      </p:sp>
    </p:spTree>
    <p:extLst>
      <p:ext uri="{BB962C8B-B14F-4D97-AF65-F5344CB8AC3E}">
        <p14:creationId xmlns:p14="http://schemas.microsoft.com/office/powerpoint/2010/main" val="1350053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4565" y="6467406"/>
            <a:ext cx="1496236" cy="254107"/>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pPr defTabSz="457200"/>
            <a:fld id="{A8108052-54E9-6741-85AD-AC20ECC57D9F}" type="datetimeFigureOut">
              <a:rPr lang="en-US" smtClean="0">
                <a:solidFill>
                  <a:srgbClr val="404040">
                    <a:lumMod val="60000"/>
                    <a:lumOff val="40000"/>
                  </a:srgbClr>
                </a:solidFill>
              </a:rPr>
              <a:pPr defTabSz="457200"/>
              <a:t>6/17/2020</a:t>
            </a:fld>
            <a:endParaRPr lang="en-US" dirty="0">
              <a:solidFill>
                <a:srgbClr val="404040">
                  <a:lumMod val="60000"/>
                  <a:lumOff val="40000"/>
                </a:srgbClr>
              </a:solidFill>
            </a:endParaRPr>
          </a:p>
        </p:txBody>
      </p:sp>
      <p:sp>
        <p:nvSpPr>
          <p:cNvPr id="5" name="Footer Placeholder 4"/>
          <p:cNvSpPr>
            <a:spLocks noGrp="1"/>
          </p:cNvSpPr>
          <p:nvPr>
            <p:ph type="ftr" sz="quarter" idx="3"/>
          </p:nvPr>
        </p:nvSpPr>
        <p:spPr>
          <a:xfrm>
            <a:off x="2590800" y="6467406"/>
            <a:ext cx="3962400" cy="254107"/>
          </a:xfrm>
          <a:prstGeom prst="rect">
            <a:avLst/>
          </a:prstGeom>
        </p:spPr>
        <p:txBody>
          <a:bodyPr vert="horz" lIns="91440" tIns="45720" rIns="91440" bIns="45720" rtlCol="0" anchor="ctr"/>
          <a:lstStyle>
            <a:lvl1pPr algn="ctr">
              <a:defRPr sz="1200">
                <a:solidFill>
                  <a:schemeClr val="tx2">
                    <a:lumMod val="60000"/>
                    <a:lumOff val="40000"/>
                  </a:schemeClr>
                </a:solidFill>
              </a:defRPr>
            </a:lvl1pPr>
          </a:lstStyle>
          <a:p>
            <a:pPr defTabSz="457200"/>
            <a:endParaRPr lang="en-US" dirty="0">
              <a:solidFill>
                <a:srgbClr val="404040">
                  <a:lumMod val="60000"/>
                  <a:lumOff val="40000"/>
                </a:srgbClr>
              </a:solidFill>
            </a:endParaRPr>
          </a:p>
        </p:txBody>
      </p:sp>
      <p:sp>
        <p:nvSpPr>
          <p:cNvPr id="6" name="Slide Number Placeholder 5"/>
          <p:cNvSpPr>
            <a:spLocks noGrp="1"/>
          </p:cNvSpPr>
          <p:nvPr>
            <p:ph type="sldNum" sz="quarter" idx="4"/>
          </p:nvPr>
        </p:nvSpPr>
        <p:spPr>
          <a:xfrm>
            <a:off x="6553200" y="6467406"/>
            <a:ext cx="2133600" cy="254107"/>
          </a:xfrm>
          <a:prstGeom prst="rect">
            <a:avLst/>
          </a:prstGeom>
        </p:spPr>
        <p:txBody>
          <a:bodyPr vert="horz" lIns="91440" tIns="45720" rIns="91440" bIns="45720" rtlCol="0" anchor="ctr"/>
          <a:lstStyle>
            <a:lvl1pPr algn="r">
              <a:defRPr sz="1200">
                <a:solidFill>
                  <a:srgbClr val="8C8C8C"/>
                </a:solidFill>
              </a:defRPr>
            </a:lvl1pPr>
          </a:lstStyle>
          <a:p>
            <a:pPr defTabSz="457200"/>
            <a:fld id="{4226A33B-ABE1-7C4F-8347-1C8BCDC8C2F3}" type="slidenum">
              <a:rPr lang="en-US" smtClean="0"/>
              <a:pPr defTabSz="457200"/>
              <a:t>‹#›</a:t>
            </a:fld>
            <a:endParaRPr lang="en-US"/>
          </a:p>
        </p:txBody>
      </p:sp>
    </p:spTree>
    <p:extLst>
      <p:ext uri="{BB962C8B-B14F-4D97-AF65-F5344CB8AC3E}">
        <p14:creationId xmlns:p14="http://schemas.microsoft.com/office/powerpoint/2010/main" val="2242745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4565" y="6467406"/>
            <a:ext cx="1496236" cy="254107"/>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pPr defTabSz="457200"/>
            <a:fld id="{A8108052-54E9-6741-85AD-AC20ECC57D9F}" type="datetimeFigureOut">
              <a:rPr lang="en-US" smtClean="0">
                <a:solidFill>
                  <a:srgbClr val="404040">
                    <a:lumMod val="60000"/>
                    <a:lumOff val="40000"/>
                  </a:srgbClr>
                </a:solidFill>
              </a:rPr>
              <a:pPr defTabSz="457200"/>
              <a:t>6/17/2020</a:t>
            </a:fld>
            <a:endParaRPr lang="en-US" dirty="0">
              <a:solidFill>
                <a:srgbClr val="404040">
                  <a:lumMod val="60000"/>
                  <a:lumOff val="40000"/>
                </a:srgbClr>
              </a:solidFill>
            </a:endParaRPr>
          </a:p>
        </p:txBody>
      </p:sp>
      <p:sp>
        <p:nvSpPr>
          <p:cNvPr id="5" name="Footer Placeholder 4"/>
          <p:cNvSpPr>
            <a:spLocks noGrp="1"/>
          </p:cNvSpPr>
          <p:nvPr>
            <p:ph type="ftr" sz="quarter" idx="3"/>
          </p:nvPr>
        </p:nvSpPr>
        <p:spPr>
          <a:xfrm>
            <a:off x="2590800" y="6467406"/>
            <a:ext cx="3962400" cy="254107"/>
          </a:xfrm>
          <a:prstGeom prst="rect">
            <a:avLst/>
          </a:prstGeom>
        </p:spPr>
        <p:txBody>
          <a:bodyPr vert="horz" lIns="91440" tIns="45720" rIns="91440" bIns="45720" rtlCol="0" anchor="ctr"/>
          <a:lstStyle>
            <a:lvl1pPr algn="ctr">
              <a:defRPr sz="1200">
                <a:solidFill>
                  <a:schemeClr val="tx2">
                    <a:lumMod val="60000"/>
                    <a:lumOff val="40000"/>
                  </a:schemeClr>
                </a:solidFill>
              </a:defRPr>
            </a:lvl1pPr>
          </a:lstStyle>
          <a:p>
            <a:pPr defTabSz="457200"/>
            <a:endParaRPr lang="en-US" dirty="0">
              <a:solidFill>
                <a:srgbClr val="404040">
                  <a:lumMod val="60000"/>
                  <a:lumOff val="40000"/>
                </a:srgbClr>
              </a:solidFill>
            </a:endParaRPr>
          </a:p>
        </p:txBody>
      </p:sp>
      <p:sp>
        <p:nvSpPr>
          <p:cNvPr id="6" name="Slide Number Placeholder 5"/>
          <p:cNvSpPr>
            <a:spLocks noGrp="1"/>
          </p:cNvSpPr>
          <p:nvPr>
            <p:ph type="sldNum" sz="quarter" idx="4"/>
          </p:nvPr>
        </p:nvSpPr>
        <p:spPr>
          <a:xfrm>
            <a:off x="6553200" y="6467406"/>
            <a:ext cx="2133600" cy="254107"/>
          </a:xfrm>
          <a:prstGeom prst="rect">
            <a:avLst/>
          </a:prstGeom>
        </p:spPr>
        <p:txBody>
          <a:bodyPr vert="horz" lIns="91440" tIns="45720" rIns="91440" bIns="45720" rtlCol="0" anchor="ctr"/>
          <a:lstStyle>
            <a:lvl1pPr algn="r">
              <a:defRPr sz="1200">
                <a:solidFill>
                  <a:srgbClr val="8C8C8C"/>
                </a:solidFill>
              </a:defRPr>
            </a:lvl1pPr>
          </a:lstStyle>
          <a:p>
            <a:pPr defTabSz="457200"/>
            <a:fld id="{4226A33B-ABE1-7C4F-8347-1C8BCDC8C2F3}" type="slidenum">
              <a:rPr lang="en-US" smtClean="0"/>
              <a:pPr defTabSz="457200"/>
              <a:t>‹#›</a:t>
            </a:fld>
            <a:endParaRPr lang="en-US"/>
          </a:p>
        </p:txBody>
      </p:sp>
    </p:spTree>
    <p:extLst>
      <p:ext uri="{BB962C8B-B14F-4D97-AF65-F5344CB8AC3E}">
        <p14:creationId xmlns:p14="http://schemas.microsoft.com/office/powerpoint/2010/main" val="19537345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4565" y="6467374"/>
            <a:ext cx="1496236" cy="254107"/>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pPr defTabSz="457200"/>
            <a:fld id="{A8108052-54E9-6741-85AD-AC20ECC57D9F}" type="datetimeFigureOut">
              <a:rPr lang="en-US" smtClean="0">
                <a:solidFill>
                  <a:srgbClr val="404040">
                    <a:lumMod val="60000"/>
                    <a:lumOff val="40000"/>
                  </a:srgbClr>
                </a:solidFill>
              </a:rPr>
              <a:pPr defTabSz="457200"/>
              <a:t>6/17/2020</a:t>
            </a:fld>
            <a:endParaRPr lang="en-US" dirty="0">
              <a:solidFill>
                <a:srgbClr val="404040">
                  <a:lumMod val="60000"/>
                  <a:lumOff val="40000"/>
                </a:srgbClr>
              </a:solidFill>
            </a:endParaRPr>
          </a:p>
        </p:txBody>
      </p:sp>
      <p:sp>
        <p:nvSpPr>
          <p:cNvPr id="5" name="Footer Placeholder 4"/>
          <p:cNvSpPr>
            <a:spLocks noGrp="1"/>
          </p:cNvSpPr>
          <p:nvPr>
            <p:ph type="ftr" sz="quarter" idx="3"/>
          </p:nvPr>
        </p:nvSpPr>
        <p:spPr>
          <a:xfrm>
            <a:off x="2590800" y="6467374"/>
            <a:ext cx="3962400" cy="254107"/>
          </a:xfrm>
          <a:prstGeom prst="rect">
            <a:avLst/>
          </a:prstGeom>
        </p:spPr>
        <p:txBody>
          <a:bodyPr vert="horz" lIns="91440" tIns="45720" rIns="91440" bIns="45720" rtlCol="0" anchor="ctr"/>
          <a:lstStyle>
            <a:lvl1pPr algn="ctr">
              <a:defRPr sz="1200">
                <a:solidFill>
                  <a:schemeClr val="tx2">
                    <a:lumMod val="60000"/>
                    <a:lumOff val="40000"/>
                  </a:schemeClr>
                </a:solidFill>
              </a:defRPr>
            </a:lvl1pPr>
          </a:lstStyle>
          <a:p>
            <a:pPr defTabSz="457200"/>
            <a:endParaRPr lang="en-US" dirty="0">
              <a:solidFill>
                <a:srgbClr val="404040">
                  <a:lumMod val="60000"/>
                  <a:lumOff val="40000"/>
                </a:srgbClr>
              </a:solidFill>
            </a:endParaRPr>
          </a:p>
        </p:txBody>
      </p:sp>
      <p:sp>
        <p:nvSpPr>
          <p:cNvPr id="6" name="Slide Number Placeholder 5"/>
          <p:cNvSpPr>
            <a:spLocks noGrp="1"/>
          </p:cNvSpPr>
          <p:nvPr>
            <p:ph type="sldNum" sz="quarter" idx="4"/>
          </p:nvPr>
        </p:nvSpPr>
        <p:spPr>
          <a:xfrm>
            <a:off x="6553200" y="6467374"/>
            <a:ext cx="2133600" cy="254107"/>
          </a:xfrm>
          <a:prstGeom prst="rect">
            <a:avLst/>
          </a:prstGeom>
        </p:spPr>
        <p:txBody>
          <a:bodyPr vert="horz" lIns="91440" tIns="45720" rIns="91440" bIns="45720" rtlCol="0" anchor="ctr"/>
          <a:lstStyle>
            <a:lvl1pPr algn="r">
              <a:defRPr sz="1200">
                <a:solidFill>
                  <a:srgbClr val="8C8C8C"/>
                </a:solidFill>
              </a:defRPr>
            </a:lvl1pPr>
          </a:lstStyle>
          <a:p>
            <a:pPr defTabSz="457200"/>
            <a:fld id="{4226A33B-ABE1-7C4F-8347-1C8BCDC8C2F3}" type="slidenum">
              <a:rPr lang="en-US" smtClean="0"/>
              <a:pPr defTabSz="457200"/>
              <a:t>‹#›</a:t>
            </a:fld>
            <a:endParaRPr lang="en-US"/>
          </a:p>
        </p:txBody>
      </p:sp>
    </p:spTree>
    <p:extLst>
      <p:ext uri="{BB962C8B-B14F-4D97-AF65-F5344CB8AC3E}">
        <p14:creationId xmlns:p14="http://schemas.microsoft.com/office/powerpoint/2010/main" val="19047652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4565" y="6467406"/>
            <a:ext cx="1496236" cy="254107"/>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pPr defTabSz="457200"/>
            <a:fld id="{A8108052-54E9-6741-85AD-AC20ECC57D9F}" type="datetimeFigureOut">
              <a:rPr lang="en-US" smtClean="0">
                <a:solidFill>
                  <a:srgbClr val="404040">
                    <a:lumMod val="60000"/>
                    <a:lumOff val="40000"/>
                  </a:srgbClr>
                </a:solidFill>
              </a:rPr>
              <a:pPr defTabSz="457200"/>
              <a:t>6/17/2020</a:t>
            </a:fld>
            <a:endParaRPr lang="en-US" dirty="0">
              <a:solidFill>
                <a:srgbClr val="404040">
                  <a:lumMod val="60000"/>
                  <a:lumOff val="40000"/>
                </a:srgbClr>
              </a:solidFill>
            </a:endParaRPr>
          </a:p>
        </p:txBody>
      </p:sp>
      <p:sp>
        <p:nvSpPr>
          <p:cNvPr id="5" name="Footer Placeholder 4"/>
          <p:cNvSpPr>
            <a:spLocks noGrp="1"/>
          </p:cNvSpPr>
          <p:nvPr>
            <p:ph type="ftr" sz="quarter" idx="3"/>
          </p:nvPr>
        </p:nvSpPr>
        <p:spPr>
          <a:xfrm>
            <a:off x="2590800" y="6467406"/>
            <a:ext cx="3962400" cy="254107"/>
          </a:xfrm>
          <a:prstGeom prst="rect">
            <a:avLst/>
          </a:prstGeom>
        </p:spPr>
        <p:txBody>
          <a:bodyPr vert="horz" lIns="91440" tIns="45720" rIns="91440" bIns="45720" rtlCol="0" anchor="ctr"/>
          <a:lstStyle>
            <a:lvl1pPr algn="ctr">
              <a:defRPr sz="1200">
                <a:solidFill>
                  <a:schemeClr val="tx2">
                    <a:lumMod val="60000"/>
                    <a:lumOff val="40000"/>
                  </a:schemeClr>
                </a:solidFill>
              </a:defRPr>
            </a:lvl1pPr>
          </a:lstStyle>
          <a:p>
            <a:pPr defTabSz="457200"/>
            <a:endParaRPr lang="en-US" dirty="0">
              <a:solidFill>
                <a:srgbClr val="404040">
                  <a:lumMod val="60000"/>
                  <a:lumOff val="40000"/>
                </a:srgbClr>
              </a:solidFill>
            </a:endParaRPr>
          </a:p>
        </p:txBody>
      </p:sp>
      <p:sp>
        <p:nvSpPr>
          <p:cNvPr id="6" name="Slide Number Placeholder 5"/>
          <p:cNvSpPr>
            <a:spLocks noGrp="1"/>
          </p:cNvSpPr>
          <p:nvPr>
            <p:ph type="sldNum" sz="quarter" idx="4"/>
          </p:nvPr>
        </p:nvSpPr>
        <p:spPr>
          <a:xfrm>
            <a:off x="6553200" y="6467406"/>
            <a:ext cx="2133600" cy="254107"/>
          </a:xfrm>
          <a:prstGeom prst="rect">
            <a:avLst/>
          </a:prstGeom>
        </p:spPr>
        <p:txBody>
          <a:bodyPr vert="horz" lIns="91440" tIns="45720" rIns="91440" bIns="45720" rtlCol="0" anchor="ctr"/>
          <a:lstStyle>
            <a:lvl1pPr algn="r">
              <a:defRPr sz="1200">
                <a:solidFill>
                  <a:srgbClr val="8C8C8C"/>
                </a:solidFill>
              </a:defRPr>
            </a:lvl1pPr>
          </a:lstStyle>
          <a:p>
            <a:pPr defTabSz="457200"/>
            <a:fld id="{4226A33B-ABE1-7C4F-8347-1C8BCDC8C2F3}" type="slidenum">
              <a:rPr lang="en-US" smtClean="0"/>
              <a:pPr defTabSz="457200"/>
              <a:t>‹#›</a:t>
            </a:fld>
            <a:endParaRPr lang="en-US"/>
          </a:p>
        </p:txBody>
      </p:sp>
    </p:spTree>
    <p:extLst>
      <p:ext uri="{BB962C8B-B14F-4D97-AF65-F5344CB8AC3E}">
        <p14:creationId xmlns:p14="http://schemas.microsoft.com/office/powerpoint/2010/main" val="11382339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4565" y="6467406"/>
            <a:ext cx="1496236" cy="254107"/>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pPr defTabSz="457200"/>
            <a:fld id="{A8108052-54E9-6741-85AD-AC20ECC57D9F}" type="datetimeFigureOut">
              <a:rPr lang="en-US" smtClean="0">
                <a:solidFill>
                  <a:srgbClr val="404040">
                    <a:lumMod val="60000"/>
                    <a:lumOff val="40000"/>
                  </a:srgbClr>
                </a:solidFill>
              </a:rPr>
              <a:pPr defTabSz="457200"/>
              <a:t>6/17/2020</a:t>
            </a:fld>
            <a:endParaRPr lang="en-US" dirty="0">
              <a:solidFill>
                <a:srgbClr val="404040">
                  <a:lumMod val="60000"/>
                  <a:lumOff val="40000"/>
                </a:srgbClr>
              </a:solidFill>
            </a:endParaRPr>
          </a:p>
        </p:txBody>
      </p:sp>
      <p:sp>
        <p:nvSpPr>
          <p:cNvPr id="5" name="Footer Placeholder 4"/>
          <p:cNvSpPr>
            <a:spLocks noGrp="1"/>
          </p:cNvSpPr>
          <p:nvPr>
            <p:ph type="ftr" sz="quarter" idx="3"/>
          </p:nvPr>
        </p:nvSpPr>
        <p:spPr>
          <a:xfrm>
            <a:off x="2590800" y="6467406"/>
            <a:ext cx="3962400" cy="254107"/>
          </a:xfrm>
          <a:prstGeom prst="rect">
            <a:avLst/>
          </a:prstGeom>
        </p:spPr>
        <p:txBody>
          <a:bodyPr vert="horz" lIns="91440" tIns="45720" rIns="91440" bIns="45720" rtlCol="0" anchor="ctr"/>
          <a:lstStyle>
            <a:lvl1pPr algn="ctr">
              <a:defRPr sz="1200">
                <a:solidFill>
                  <a:schemeClr val="tx2">
                    <a:lumMod val="60000"/>
                    <a:lumOff val="40000"/>
                  </a:schemeClr>
                </a:solidFill>
              </a:defRPr>
            </a:lvl1pPr>
          </a:lstStyle>
          <a:p>
            <a:pPr defTabSz="457200"/>
            <a:endParaRPr lang="en-US" dirty="0">
              <a:solidFill>
                <a:srgbClr val="404040">
                  <a:lumMod val="60000"/>
                  <a:lumOff val="40000"/>
                </a:srgbClr>
              </a:solidFill>
            </a:endParaRPr>
          </a:p>
        </p:txBody>
      </p:sp>
      <p:sp>
        <p:nvSpPr>
          <p:cNvPr id="6" name="Slide Number Placeholder 5"/>
          <p:cNvSpPr>
            <a:spLocks noGrp="1"/>
          </p:cNvSpPr>
          <p:nvPr>
            <p:ph type="sldNum" sz="quarter" idx="4"/>
          </p:nvPr>
        </p:nvSpPr>
        <p:spPr>
          <a:xfrm>
            <a:off x="6553200" y="6467406"/>
            <a:ext cx="2133600" cy="254107"/>
          </a:xfrm>
          <a:prstGeom prst="rect">
            <a:avLst/>
          </a:prstGeom>
        </p:spPr>
        <p:txBody>
          <a:bodyPr vert="horz" lIns="91440" tIns="45720" rIns="91440" bIns="45720" rtlCol="0" anchor="ctr"/>
          <a:lstStyle>
            <a:lvl1pPr algn="r">
              <a:defRPr sz="1200">
                <a:solidFill>
                  <a:srgbClr val="8C8C8C"/>
                </a:solidFill>
              </a:defRPr>
            </a:lvl1pPr>
          </a:lstStyle>
          <a:p>
            <a:pPr defTabSz="457200"/>
            <a:fld id="{4226A33B-ABE1-7C4F-8347-1C8BCDC8C2F3}" type="slidenum">
              <a:rPr lang="en-US" smtClean="0"/>
              <a:pPr defTabSz="457200"/>
              <a:t>‹#›</a:t>
            </a:fld>
            <a:endParaRPr lang="en-US" dirty="0"/>
          </a:p>
        </p:txBody>
      </p:sp>
    </p:spTree>
    <p:extLst>
      <p:ext uri="{BB962C8B-B14F-4D97-AF65-F5344CB8AC3E}">
        <p14:creationId xmlns:p14="http://schemas.microsoft.com/office/powerpoint/2010/main" val="1549517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4565" y="6467406"/>
            <a:ext cx="1496236" cy="254107"/>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pPr defTabSz="457200"/>
            <a:fld id="{A8108052-54E9-6741-85AD-AC20ECC57D9F}" type="datetimeFigureOut">
              <a:rPr lang="en-US" smtClean="0">
                <a:solidFill>
                  <a:srgbClr val="404040">
                    <a:lumMod val="60000"/>
                    <a:lumOff val="40000"/>
                  </a:srgbClr>
                </a:solidFill>
              </a:rPr>
              <a:pPr defTabSz="457200"/>
              <a:t>6/17/2020</a:t>
            </a:fld>
            <a:endParaRPr lang="en-US" dirty="0">
              <a:solidFill>
                <a:srgbClr val="404040">
                  <a:lumMod val="60000"/>
                  <a:lumOff val="40000"/>
                </a:srgbClr>
              </a:solidFill>
            </a:endParaRPr>
          </a:p>
        </p:txBody>
      </p:sp>
      <p:sp>
        <p:nvSpPr>
          <p:cNvPr id="5" name="Footer Placeholder 4"/>
          <p:cNvSpPr>
            <a:spLocks noGrp="1"/>
          </p:cNvSpPr>
          <p:nvPr>
            <p:ph type="ftr" sz="quarter" idx="3"/>
          </p:nvPr>
        </p:nvSpPr>
        <p:spPr>
          <a:xfrm>
            <a:off x="2590800" y="6467406"/>
            <a:ext cx="3962400" cy="254107"/>
          </a:xfrm>
          <a:prstGeom prst="rect">
            <a:avLst/>
          </a:prstGeom>
        </p:spPr>
        <p:txBody>
          <a:bodyPr vert="horz" lIns="91440" tIns="45720" rIns="91440" bIns="45720" rtlCol="0" anchor="ctr"/>
          <a:lstStyle>
            <a:lvl1pPr algn="ctr">
              <a:defRPr sz="1200">
                <a:solidFill>
                  <a:schemeClr val="tx2">
                    <a:lumMod val="60000"/>
                    <a:lumOff val="40000"/>
                  </a:schemeClr>
                </a:solidFill>
              </a:defRPr>
            </a:lvl1pPr>
          </a:lstStyle>
          <a:p>
            <a:pPr defTabSz="457200"/>
            <a:endParaRPr lang="en-US" dirty="0">
              <a:solidFill>
                <a:srgbClr val="404040">
                  <a:lumMod val="60000"/>
                  <a:lumOff val="40000"/>
                </a:srgbClr>
              </a:solidFill>
            </a:endParaRPr>
          </a:p>
        </p:txBody>
      </p:sp>
      <p:sp>
        <p:nvSpPr>
          <p:cNvPr id="6" name="Slide Number Placeholder 5"/>
          <p:cNvSpPr>
            <a:spLocks noGrp="1"/>
          </p:cNvSpPr>
          <p:nvPr>
            <p:ph type="sldNum" sz="quarter" idx="4"/>
          </p:nvPr>
        </p:nvSpPr>
        <p:spPr>
          <a:xfrm>
            <a:off x="6553200" y="6467406"/>
            <a:ext cx="2133600" cy="254107"/>
          </a:xfrm>
          <a:prstGeom prst="rect">
            <a:avLst/>
          </a:prstGeom>
        </p:spPr>
        <p:txBody>
          <a:bodyPr vert="horz" lIns="91440" tIns="45720" rIns="91440" bIns="45720" rtlCol="0" anchor="ctr"/>
          <a:lstStyle>
            <a:lvl1pPr algn="r">
              <a:defRPr sz="1200">
                <a:solidFill>
                  <a:srgbClr val="8C8C8C"/>
                </a:solidFill>
              </a:defRPr>
            </a:lvl1pPr>
          </a:lstStyle>
          <a:p>
            <a:pPr defTabSz="457200"/>
            <a:fld id="{4226A33B-ABE1-7C4F-8347-1C8BCDC8C2F3}" type="slidenum">
              <a:rPr lang="en-US" smtClean="0"/>
              <a:pPr defTabSz="457200"/>
              <a:t>‹#›</a:t>
            </a:fld>
            <a:endParaRPr lang="en-US"/>
          </a:p>
        </p:txBody>
      </p:sp>
    </p:spTree>
    <p:extLst>
      <p:ext uri="{BB962C8B-B14F-4D97-AF65-F5344CB8AC3E}">
        <p14:creationId xmlns:p14="http://schemas.microsoft.com/office/powerpoint/2010/main" val="6331003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4565" y="6467406"/>
            <a:ext cx="1496236" cy="254107"/>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pPr defTabSz="457200"/>
            <a:fld id="{A8108052-54E9-6741-85AD-AC20ECC57D9F}" type="datetimeFigureOut">
              <a:rPr lang="en-US" smtClean="0">
                <a:solidFill>
                  <a:srgbClr val="404040">
                    <a:lumMod val="60000"/>
                    <a:lumOff val="40000"/>
                  </a:srgbClr>
                </a:solidFill>
              </a:rPr>
              <a:pPr defTabSz="457200"/>
              <a:t>6/17/2020</a:t>
            </a:fld>
            <a:endParaRPr lang="en-US" dirty="0">
              <a:solidFill>
                <a:srgbClr val="404040">
                  <a:lumMod val="60000"/>
                  <a:lumOff val="40000"/>
                </a:srgbClr>
              </a:solidFill>
            </a:endParaRPr>
          </a:p>
        </p:txBody>
      </p:sp>
      <p:sp>
        <p:nvSpPr>
          <p:cNvPr id="5" name="Footer Placeholder 4"/>
          <p:cNvSpPr>
            <a:spLocks noGrp="1"/>
          </p:cNvSpPr>
          <p:nvPr>
            <p:ph type="ftr" sz="quarter" idx="3"/>
          </p:nvPr>
        </p:nvSpPr>
        <p:spPr>
          <a:xfrm>
            <a:off x="2590800" y="6467406"/>
            <a:ext cx="3962400" cy="254107"/>
          </a:xfrm>
          <a:prstGeom prst="rect">
            <a:avLst/>
          </a:prstGeom>
        </p:spPr>
        <p:txBody>
          <a:bodyPr vert="horz" lIns="91440" tIns="45720" rIns="91440" bIns="45720" rtlCol="0" anchor="ctr"/>
          <a:lstStyle>
            <a:lvl1pPr algn="ctr">
              <a:defRPr sz="1200">
                <a:solidFill>
                  <a:schemeClr val="tx2">
                    <a:lumMod val="60000"/>
                    <a:lumOff val="40000"/>
                  </a:schemeClr>
                </a:solidFill>
              </a:defRPr>
            </a:lvl1pPr>
          </a:lstStyle>
          <a:p>
            <a:pPr defTabSz="457200"/>
            <a:endParaRPr lang="en-US" dirty="0">
              <a:solidFill>
                <a:srgbClr val="404040">
                  <a:lumMod val="60000"/>
                  <a:lumOff val="40000"/>
                </a:srgbClr>
              </a:solidFill>
            </a:endParaRPr>
          </a:p>
        </p:txBody>
      </p:sp>
      <p:sp>
        <p:nvSpPr>
          <p:cNvPr id="6" name="Slide Number Placeholder 5"/>
          <p:cNvSpPr>
            <a:spLocks noGrp="1"/>
          </p:cNvSpPr>
          <p:nvPr>
            <p:ph type="sldNum" sz="quarter" idx="4"/>
          </p:nvPr>
        </p:nvSpPr>
        <p:spPr>
          <a:xfrm>
            <a:off x="6553200" y="6467406"/>
            <a:ext cx="2133600" cy="254107"/>
          </a:xfrm>
          <a:prstGeom prst="rect">
            <a:avLst/>
          </a:prstGeom>
        </p:spPr>
        <p:txBody>
          <a:bodyPr vert="horz" lIns="91440" tIns="45720" rIns="91440" bIns="45720" rtlCol="0" anchor="ctr"/>
          <a:lstStyle>
            <a:lvl1pPr algn="r">
              <a:defRPr sz="1200">
                <a:solidFill>
                  <a:srgbClr val="8C8C8C"/>
                </a:solidFill>
              </a:defRPr>
            </a:lvl1pPr>
          </a:lstStyle>
          <a:p>
            <a:pPr defTabSz="457200"/>
            <a:fld id="{4226A33B-ABE1-7C4F-8347-1C8BCDC8C2F3}" type="slidenum">
              <a:rPr lang="en-US" smtClean="0"/>
              <a:pPr defTabSz="457200"/>
              <a:t>‹#›</a:t>
            </a:fld>
            <a:endParaRPr lang="en-US"/>
          </a:p>
        </p:txBody>
      </p:sp>
    </p:spTree>
    <p:extLst>
      <p:ext uri="{BB962C8B-B14F-4D97-AF65-F5344CB8AC3E}">
        <p14:creationId xmlns:p14="http://schemas.microsoft.com/office/powerpoint/2010/main" val="394962862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mote.org/research/program/florida-red-tide-mitigation-technology-development-initiative" TargetMode="External"/><Relationship Id="rId2" Type="http://schemas.openxmlformats.org/officeDocument/2006/relationships/notesSlide" Target="../notesSlides/notesSlide17.xml"/><Relationship Id="rId1" Type="http://schemas.openxmlformats.org/officeDocument/2006/relationships/slideLayout" Target="../slideLayouts/slideLayout68.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4" name="Title 3"/>
          <p:cNvSpPr>
            <a:spLocks noGrp="1"/>
          </p:cNvSpPr>
          <p:nvPr>
            <p:ph type="ctrTitle"/>
          </p:nvPr>
        </p:nvSpPr>
        <p:spPr>
          <a:xfrm>
            <a:off x="762000" y="3200400"/>
            <a:ext cx="7772400" cy="1470025"/>
          </a:xfrm>
        </p:spPr>
        <p:txBody>
          <a:bodyPr>
            <a:normAutofit fontScale="90000"/>
          </a:bodyPr>
          <a:lstStyle/>
          <a:p>
            <a:r>
              <a:rPr lang="en-US" b="1" dirty="0" smtClean="0">
                <a:solidFill>
                  <a:schemeClr val="tx2"/>
                </a:solidFill>
              </a:rPr>
              <a:t>Florida Red Tide Mitigation and Technology Development Initiative</a:t>
            </a:r>
            <a:br>
              <a:rPr lang="en-US" b="1" dirty="0" smtClean="0">
                <a:solidFill>
                  <a:schemeClr val="tx2"/>
                </a:solidFill>
              </a:rPr>
            </a:br>
            <a:r>
              <a:rPr lang="en-US" b="1" dirty="0" smtClean="0">
                <a:solidFill>
                  <a:schemeClr val="tx2"/>
                </a:solidFill>
              </a:rPr>
              <a:t/>
            </a:r>
            <a:br>
              <a:rPr lang="en-US" b="1" dirty="0" smtClean="0">
                <a:solidFill>
                  <a:schemeClr val="tx2"/>
                </a:solidFill>
              </a:rPr>
            </a:br>
            <a:r>
              <a:rPr lang="en-US" b="1" dirty="0">
                <a:solidFill>
                  <a:schemeClr val="tx2"/>
                </a:solidFill>
              </a:rPr>
              <a:t/>
            </a:r>
            <a:br>
              <a:rPr lang="en-US" b="1" dirty="0">
                <a:solidFill>
                  <a:schemeClr val="tx2"/>
                </a:solidFill>
              </a:rPr>
            </a:br>
            <a:r>
              <a:rPr lang="en-US" b="1" dirty="0" smtClean="0">
                <a:solidFill>
                  <a:schemeClr val="tx2"/>
                </a:solidFill>
              </a:rPr>
              <a:t/>
            </a:r>
            <a:br>
              <a:rPr lang="en-US" b="1" dirty="0" smtClean="0">
                <a:solidFill>
                  <a:schemeClr val="tx2"/>
                </a:solidFill>
              </a:rPr>
            </a:br>
            <a:r>
              <a:rPr lang="en-US" sz="2200" b="1" dirty="0" smtClean="0">
                <a:solidFill>
                  <a:schemeClr val="tx2"/>
                </a:solidFill>
              </a:rPr>
              <a:t>Kevin Claridge</a:t>
            </a:r>
            <a:br>
              <a:rPr lang="en-US" sz="2200" b="1" dirty="0" smtClean="0">
                <a:solidFill>
                  <a:schemeClr val="tx2"/>
                </a:solidFill>
              </a:rPr>
            </a:br>
            <a:r>
              <a:rPr lang="en-US" sz="2200" b="1" dirty="0" smtClean="0">
                <a:solidFill>
                  <a:schemeClr val="tx2"/>
                </a:solidFill>
              </a:rPr>
              <a:t>Mote Marine Laboratory</a:t>
            </a:r>
            <a:br>
              <a:rPr lang="en-US" sz="2200" b="1" dirty="0" smtClean="0">
                <a:solidFill>
                  <a:schemeClr val="tx2"/>
                </a:solidFill>
              </a:rPr>
            </a:br>
            <a:r>
              <a:rPr lang="en-US" sz="2200" b="1" dirty="0" smtClean="0">
                <a:solidFill>
                  <a:schemeClr val="tx2"/>
                </a:solidFill>
              </a:rPr>
              <a:t>Associate Vice President</a:t>
            </a:r>
            <a:br>
              <a:rPr lang="en-US" sz="2200" b="1" dirty="0" smtClean="0">
                <a:solidFill>
                  <a:schemeClr val="tx2"/>
                </a:solidFill>
              </a:rPr>
            </a:br>
            <a:r>
              <a:rPr lang="en-US" sz="2200" b="1" dirty="0" smtClean="0">
                <a:solidFill>
                  <a:schemeClr val="tx2"/>
                </a:solidFill>
              </a:rPr>
              <a:t>Sponsored Research and Coastal Policy Programs</a:t>
            </a:r>
            <a:r>
              <a:rPr lang="en-US" sz="3100" b="1" dirty="0" smtClean="0"/>
              <a:t/>
            </a:r>
            <a:br>
              <a:rPr lang="en-US" sz="3100" b="1" dirty="0" smtClean="0"/>
            </a:br>
            <a:r>
              <a:rPr lang="en-US" b="1" dirty="0"/>
              <a:t/>
            </a:r>
            <a:br>
              <a:rPr lang="en-US" b="1" dirty="0"/>
            </a:br>
            <a:endParaRPr lang="en-US" dirty="0"/>
          </a:p>
        </p:txBody>
      </p:sp>
      <p:sp>
        <p:nvSpPr>
          <p:cNvPr id="5" name="Subtitle 4"/>
          <p:cNvSpPr>
            <a:spLocks noGrp="1"/>
          </p:cNvSpPr>
          <p:nvPr>
            <p:ph type="subTitle" idx="1"/>
          </p:nvPr>
        </p:nvSpPr>
        <p:spPr>
          <a:xfrm>
            <a:off x="1171983" y="5867400"/>
            <a:ext cx="6800034" cy="470838"/>
          </a:xfrm>
        </p:spPr>
        <p:txBody>
          <a:bodyPr>
            <a:normAutofit/>
          </a:bodyPr>
          <a:lstStyle/>
          <a:p>
            <a:r>
              <a:rPr lang="en-US" sz="1500" dirty="0" smtClean="0">
                <a:solidFill>
                  <a:schemeClr val="tx2"/>
                </a:solidFill>
              </a:rPr>
              <a:t>May 15, 2020</a:t>
            </a:r>
            <a:endParaRPr lang="en-US" sz="1500" dirty="0">
              <a:solidFill>
                <a:schemeClr val="tx2"/>
              </a:solidFill>
            </a:endParaRPr>
          </a:p>
        </p:txBody>
      </p:sp>
    </p:spTree>
    <p:extLst>
      <p:ext uri="{BB962C8B-B14F-4D97-AF65-F5344CB8AC3E}">
        <p14:creationId xmlns:p14="http://schemas.microsoft.com/office/powerpoint/2010/main" val="3700718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4" name="Title 3"/>
          <p:cNvSpPr>
            <a:spLocks noGrp="1"/>
          </p:cNvSpPr>
          <p:nvPr>
            <p:ph type="title"/>
          </p:nvPr>
        </p:nvSpPr>
        <p:spPr>
          <a:xfrm>
            <a:off x="457200" y="9167"/>
            <a:ext cx="8229600" cy="1143000"/>
          </a:xfrm>
        </p:spPr>
        <p:txBody>
          <a:bodyPr/>
          <a:lstStyle/>
          <a:p>
            <a:r>
              <a:rPr lang="en-US" b="1" dirty="0" smtClean="0"/>
              <a:t>Phytoplankton Culture Facility</a:t>
            </a:r>
            <a:endParaRPr lang="en-US" dirty="0"/>
          </a:p>
        </p:txBody>
      </p:sp>
      <p:sp>
        <p:nvSpPr>
          <p:cNvPr id="5" name="Subtitle 4"/>
          <p:cNvSpPr>
            <a:spLocks noGrp="1"/>
          </p:cNvSpPr>
          <p:nvPr>
            <p:ph idx="1"/>
          </p:nvPr>
        </p:nvSpPr>
        <p:spPr>
          <a:xfrm>
            <a:off x="533400" y="930495"/>
            <a:ext cx="6218078" cy="4945625"/>
          </a:xfrm>
        </p:spPr>
        <p:txBody>
          <a:bodyPr>
            <a:normAutofit/>
          </a:bodyPr>
          <a:lstStyle/>
          <a:p>
            <a:pPr marL="0" indent="0">
              <a:buNone/>
            </a:pPr>
            <a:endParaRPr lang="en-US" sz="4000" b="1" dirty="0" smtClean="0"/>
          </a:p>
          <a:p>
            <a:r>
              <a:rPr lang="en-US" sz="2600" dirty="0" smtClean="0"/>
              <a:t>Meet the demands of the mitigation research with consistent and reliable production of large volumes of </a:t>
            </a:r>
            <a:r>
              <a:rPr lang="en-US" sz="2600" i="1" dirty="0" smtClean="0"/>
              <a:t>K. brevis</a:t>
            </a:r>
          </a:p>
          <a:p>
            <a:r>
              <a:rPr lang="en-US" sz="2600" dirty="0" smtClean="0"/>
              <a:t>Expand collection of </a:t>
            </a:r>
            <a:r>
              <a:rPr lang="en-US" sz="2600" i="1" dirty="0" smtClean="0"/>
              <a:t>K. brevis </a:t>
            </a:r>
            <a:r>
              <a:rPr lang="en-US" sz="2600" dirty="0" smtClean="0"/>
              <a:t>species (growing and maintaining several different strains)</a:t>
            </a:r>
            <a:endParaRPr lang="en-US" sz="4000" b="1" dirty="0" smtClean="0"/>
          </a:p>
          <a:p>
            <a:r>
              <a:rPr lang="en-US" sz="2600" dirty="0" smtClean="0"/>
              <a:t>Construction largely complete and</a:t>
            </a:r>
            <a:r>
              <a:rPr lang="en-US" sz="2600" dirty="0"/>
              <a:t> </a:t>
            </a:r>
            <a:r>
              <a:rPr lang="en-US" sz="2600" dirty="0" smtClean="0"/>
              <a:t>equipment being installed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421" y="963563"/>
            <a:ext cx="2029232" cy="1322437"/>
          </a:xfrm>
          <a:prstGeom prst="rect">
            <a:avLst/>
          </a:prstGeom>
          <a:ln>
            <a:noFill/>
          </a:ln>
          <a:effectLst>
            <a:softEdge rad="112500"/>
          </a:effectLst>
        </p:spPr>
      </p:pic>
      <p:pic>
        <p:nvPicPr>
          <p:cNvPr id="8" name="Picture 7"/>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881005" y="2606277"/>
            <a:ext cx="2052283" cy="14323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8420" y="4319821"/>
            <a:ext cx="1960277" cy="1473967"/>
          </a:xfrm>
          <a:prstGeom prst="rect">
            <a:avLst/>
          </a:prstGeom>
          <a:ln>
            <a:noFill/>
          </a:ln>
          <a:effectLst>
            <a:softEdge rad="112500"/>
          </a:effectLst>
        </p:spPr>
      </p:pic>
    </p:spTree>
    <p:extLst>
      <p:ext uri="{BB962C8B-B14F-4D97-AF65-F5344CB8AC3E}">
        <p14:creationId xmlns:p14="http://schemas.microsoft.com/office/powerpoint/2010/main" val="392374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304800"/>
            <a:ext cx="9570862" cy="838200"/>
          </a:xfrm>
        </p:spPr>
        <p:txBody>
          <a:bodyPr>
            <a:noAutofit/>
          </a:bodyPr>
          <a:lstStyle/>
          <a:p>
            <a:pPr fontAlgn="base"/>
            <a:r>
              <a:rPr lang="en-US" sz="3200" b="1" dirty="0" smtClean="0">
                <a:latin typeface="Palatino Linotype" panose="02040502050505030304" pitchFamily="18" charset="0"/>
              </a:rPr>
              <a:t>Programmable </a:t>
            </a:r>
            <a:r>
              <a:rPr lang="en-US" sz="3200" b="1" dirty="0">
                <a:latin typeface="Palatino Linotype" panose="02040502050505030304" pitchFamily="18" charset="0"/>
              </a:rPr>
              <a:t>Hyperspectral </a:t>
            </a:r>
            <a:r>
              <a:rPr lang="en-US" sz="3200" b="1" dirty="0" smtClean="0">
                <a:latin typeface="Palatino Linotype" panose="02040502050505030304" pitchFamily="18" charset="0"/>
              </a:rPr>
              <a:t>Seawater Scanner </a:t>
            </a:r>
            <a:r>
              <a:rPr lang="en-US" sz="3600" dirty="0"/>
              <a:t/>
            </a:r>
            <a:br>
              <a:rPr lang="en-US" sz="3600" dirty="0"/>
            </a:br>
            <a:endParaRPr lang="en-US" sz="3600" dirty="0"/>
          </a:p>
        </p:txBody>
      </p:sp>
      <p:sp>
        <p:nvSpPr>
          <p:cNvPr id="7" name="TextBox 6"/>
          <p:cNvSpPr txBox="1"/>
          <p:nvPr/>
        </p:nvSpPr>
        <p:spPr>
          <a:xfrm>
            <a:off x="932589" y="3735712"/>
            <a:ext cx="6014648" cy="1292662"/>
          </a:xfrm>
          <a:prstGeom prst="rect">
            <a:avLst/>
          </a:prstGeom>
          <a:noFill/>
        </p:spPr>
        <p:txBody>
          <a:bodyPr wrap="square" rtlCol="0">
            <a:spAutoFit/>
          </a:bodyPr>
          <a:lstStyle/>
          <a:p>
            <a:pPr marL="285750" indent="-285750" defTabSz="457200">
              <a:buFont typeface="Arial" panose="020B0604020202020204" pitchFamily="34" charset="0"/>
              <a:buChar char="•"/>
            </a:pPr>
            <a:endParaRPr lang="en-US" sz="1500" dirty="0" smtClean="0">
              <a:solidFill>
                <a:srgbClr val="0054A6"/>
              </a:solidFill>
              <a:cs typeface="Times New Roman" panose="02020603050405020304" pitchFamily="18" charset="0"/>
            </a:endParaRPr>
          </a:p>
          <a:p>
            <a:pPr marL="285750" indent="-285750" defTabSz="457200">
              <a:buFont typeface="Arial" panose="020B0604020202020204" pitchFamily="34" charset="0"/>
              <a:buChar char="•"/>
            </a:pPr>
            <a:endParaRPr lang="en-US" sz="1500" dirty="0" smtClean="0">
              <a:solidFill>
                <a:srgbClr val="0054A6"/>
              </a:solidFill>
              <a:cs typeface="Times New Roman" panose="02020603050405020304" pitchFamily="18" charset="0"/>
            </a:endParaRPr>
          </a:p>
          <a:p>
            <a:pPr marL="285750" indent="-285750" defTabSz="457200">
              <a:buFont typeface="Arial" panose="020B0604020202020204" pitchFamily="34" charset="0"/>
              <a:buChar char="•"/>
            </a:pPr>
            <a:endParaRPr lang="en-US" sz="1500" dirty="0">
              <a:solidFill>
                <a:srgbClr val="0054A6"/>
              </a:solidFill>
              <a:cs typeface="Times New Roman" panose="02020603050405020304" pitchFamily="18" charset="0"/>
            </a:endParaRPr>
          </a:p>
          <a:p>
            <a:pPr marL="285750" indent="-285750" defTabSz="457200">
              <a:buFont typeface="Arial" panose="020B0604020202020204" pitchFamily="34" charset="0"/>
              <a:buChar char="•"/>
            </a:pPr>
            <a:endParaRPr lang="en-US" sz="1500" dirty="0">
              <a:solidFill>
                <a:srgbClr val="0054A6"/>
              </a:solidFill>
              <a:cs typeface="Times New Roman" panose="02020603050405020304" pitchFamily="18" charset="0"/>
            </a:endParaRPr>
          </a:p>
          <a:p>
            <a:pPr defTabSz="457200"/>
            <a:endParaRPr lang="en-US" dirty="0">
              <a:solidFill>
                <a:srgbClr val="0054A6"/>
              </a:solidFill>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451" y="2402448"/>
            <a:ext cx="1342444" cy="13043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2469" y="4063816"/>
            <a:ext cx="1827010" cy="6409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78365" y="1073954"/>
            <a:ext cx="6313099" cy="4108817"/>
          </a:xfrm>
          <a:prstGeom prst="rect">
            <a:avLst/>
          </a:prstGeom>
          <a:noFill/>
        </p:spPr>
        <p:txBody>
          <a:bodyPr wrap="square" rtlCol="0">
            <a:spAutoFit/>
          </a:bodyPr>
          <a:lstStyle/>
          <a:p>
            <a:pPr defTabSz="457200"/>
            <a:endParaRPr lang="en-US" sz="1500" b="1" dirty="0">
              <a:solidFill>
                <a:srgbClr val="0054A6"/>
              </a:solidFill>
              <a:latin typeface="Palatino Linotype" panose="02040502050505030304" pitchFamily="18" charset="0"/>
            </a:endParaRPr>
          </a:p>
          <a:p>
            <a:pPr marL="285750" indent="-285750" defTabSz="457200">
              <a:buFont typeface="Arial" panose="020B0604020202020204" pitchFamily="34" charset="0"/>
              <a:buChar char="•"/>
            </a:pPr>
            <a:r>
              <a:rPr lang="en-US" dirty="0">
                <a:solidFill>
                  <a:srgbClr val="0054A6"/>
                </a:solidFill>
                <a:cs typeface="Times New Roman" panose="02020603050405020304" pitchFamily="18" charset="0"/>
              </a:rPr>
              <a:t>Develop an instrument to aid in the mitigation of red tide and </a:t>
            </a:r>
          </a:p>
          <a:p>
            <a:pPr defTabSz="457200"/>
            <a:r>
              <a:rPr lang="en-US" dirty="0">
                <a:solidFill>
                  <a:srgbClr val="0054A6"/>
                </a:solidFill>
                <a:cs typeface="Times New Roman" panose="02020603050405020304" pitchFamily="18" charset="0"/>
              </a:rPr>
              <a:t>      provide early detection and warning </a:t>
            </a:r>
            <a:endParaRPr lang="en-US" dirty="0" smtClean="0">
              <a:solidFill>
                <a:srgbClr val="0054A6"/>
              </a:solidFill>
              <a:cs typeface="Times New Roman" panose="02020603050405020304" pitchFamily="18" charset="0"/>
            </a:endParaRPr>
          </a:p>
          <a:p>
            <a:pPr defTabSz="457200"/>
            <a:endParaRPr lang="en-US" dirty="0">
              <a:solidFill>
                <a:srgbClr val="0054A6"/>
              </a:solidFill>
              <a:cs typeface="Times New Roman" panose="02020603050405020304" pitchFamily="18" charset="0"/>
            </a:endParaRPr>
          </a:p>
          <a:p>
            <a:pPr marL="285750" indent="-285750" defTabSz="457200">
              <a:buFont typeface="Arial" panose="020B0604020202020204" pitchFamily="34" charset="0"/>
              <a:buChar char="•"/>
            </a:pPr>
            <a:r>
              <a:rPr lang="en-US" dirty="0">
                <a:solidFill>
                  <a:srgbClr val="0054A6"/>
                </a:solidFill>
                <a:cs typeface="Times New Roman" panose="02020603050405020304" pitchFamily="18" charset="0"/>
              </a:rPr>
              <a:t>Develop a spectral library of different phytoplankton groups with variable morphologies and physiological states, optical signatures will be obtained for a range of cell densities</a:t>
            </a:r>
          </a:p>
          <a:p>
            <a:pPr marL="285750" indent="-285750" defTabSz="457200">
              <a:buFont typeface="Arial" panose="020B0604020202020204" pitchFamily="34" charset="0"/>
              <a:buChar char="•"/>
            </a:pPr>
            <a:endParaRPr lang="en-US" dirty="0">
              <a:solidFill>
                <a:prstClr val="white">
                  <a:lumMod val="50000"/>
                </a:prstClr>
              </a:solidFill>
              <a:cs typeface="Times New Roman" panose="02020603050405020304" pitchFamily="18" charset="0"/>
            </a:endParaRPr>
          </a:p>
          <a:p>
            <a:pPr marL="285750" indent="-285750" defTabSz="457200">
              <a:buFont typeface="Arial" panose="020B0604020202020204" pitchFamily="34" charset="0"/>
              <a:buChar char="•"/>
            </a:pPr>
            <a:r>
              <a:rPr lang="en-US" dirty="0">
                <a:solidFill>
                  <a:srgbClr val="0054A6"/>
                </a:solidFill>
                <a:cs typeface="Times New Roman" panose="02020603050405020304" pitchFamily="18" charset="0"/>
              </a:rPr>
              <a:t>Improve sensitivity, identify multiple phytoplankton </a:t>
            </a:r>
            <a:r>
              <a:rPr lang="en-US" dirty="0" smtClean="0">
                <a:solidFill>
                  <a:srgbClr val="0054A6"/>
                </a:solidFill>
                <a:cs typeface="Times New Roman" panose="02020603050405020304" pitchFamily="18" charset="0"/>
              </a:rPr>
              <a:t>groups</a:t>
            </a:r>
          </a:p>
          <a:p>
            <a:pPr marL="285750" indent="-285750" defTabSz="457200">
              <a:buFont typeface="Arial" panose="020B0604020202020204" pitchFamily="34" charset="0"/>
              <a:buChar char="•"/>
            </a:pPr>
            <a:endParaRPr lang="en-US" dirty="0">
              <a:solidFill>
                <a:srgbClr val="0054A6"/>
              </a:solidFill>
              <a:cs typeface="Times New Roman" panose="02020603050405020304" pitchFamily="18" charset="0"/>
            </a:endParaRPr>
          </a:p>
          <a:p>
            <a:pPr marL="285750" indent="-285750" defTabSz="457200">
              <a:buFont typeface="Arial" panose="020B0604020202020204" pitchFamily="34" charset="0"/>
              <a:buChar char="•"/>
            </a:pPr>
            <a:r>
              <a:rPr lang="en-US" dirty="0">
                <a:solidFill>
                  <a:srgbClr val="0054A6"/>
                </a:solidFill>
                <a:cs typeface="Times New Roman" panose="02020603050405020304" pitchFamily="18" charset="0"/>
              </a:rPr>
              <a:t>Form observatory providing continuous high frequency data</a:t>
            </a:r>
          </a:p>
          <a:p>
            <a:pPr marL="285750" indent="-285750" defTabSz="457200">
              <a:buFont typeface="Arial" panose="020B0604020202020204" pitchFamily="34" charset="0"/>
              <a:buChar char="•"/>
            </a:pPr>
            <a:endParaRPr lang="en-US" dirty="0">
              <a:solidFill>
                <a:srgbClr val="0054A6"/>
              </a:solidFill>
              <a:cs typeface="Times New Roman" panose="02020603050405020304" pitchFamily="18" charset="0"/>
            </a:endParaRPr>
          </a:p>
          <a:p>
            <a:pPr marL="285750" indent="-285750" defTabSz="457200">
              <a:buFont typeface="Arial" panose="020B0604020202020204" pitchFamily="34" charset="0"/>
              <a:buChar char="•"/>
            </a:pPr>
            <a:r>
              <a:rPr lang="en-US" dirty="0">
                <a:solidFill>
                  <a:srgbClr val="0054A6"/>
                </a:solidFill>
                <a:cs typeface="Times New Roman" panose="02020603050405020304" pitchFamily="18" charset="0"/>
              </a:rPr>
              <a:t>Data will be made publicly available </a:t>
            </a:r>
            <a:r>
              <a:rPr lang="en-US" dirty="0" smtClean="0">
                <a:solidFill>
                  <a:srgbClr val="0054A6"/>
                </a:solidFill>
                <a:cs typeface="Times New Roman" panose="02020603050405020304" pitchFamily="18" charset="0"/>
              </a:rPr>
              <a:t>via web-based </a:t>
            </a:r>
            <a:r>
              <a:rPr lang="en-US" dirty="0">
                <a:solidFill>
                  <a:srgbClr val="0054A6"/>
                </a:solidFill>
                <a:cs typeface="Times New Roman" panose="02020603050405020304" pitchFamily="18" charset="0"/>
              </a:rPr>
              <a:t>platform</a:t>
            </a:r>
          </a:p>
          <a:p>
            <a:pPr marL="285750" indent="-285750" defTabSz="457200">
              <a:buFont typeface="Arial" panose="020B0604020202020204" pitchFamily="34" charset="0"/>
              <a:buChar char="•"/>
            </a:pPr>
            <a:endParaRPr lang="en-US" sz="1500" dirty="0">
              <a:solidFill>
                <a:srgbClr val="0054A6"/>
              </a:solidFill>
              <a:cs typeface="Times New Roman" panose="02020603050405020304" pitchFamily="18" charset="0"/>
            </a:endParaRPr>
          </a:p>
          <a:p>
            <a:pPr defTabSz="457200"/>
            <a:endParaRPr lang="en-US" sz="1500" dirty="0">
              <a:solidFill>
                <a:srgbClr val="0054A6"/>
              </a:solidFill>
              <a:cs typeface="Times New Roman" panose="02020603050405020304" pitchFamily="18" charset="0"/>
            </a:endParaRPr>
          </a:p>
        </p:txBody>
      </p:sp>
      <p:grpSp>
        <p:nvGrpSpPr>
          <p:cNvPr id="9" name="Group 8"/>
          <p:cNvGrpSpPr/>
          <p:nvPr/>
        </p:nvGrpSpPr>
        <p:grpSpPr>
          <a:xfrm>
            <a:off x="6907302" y="4784138"/>
            <a:ext cx="2096092" cy="1260402"/>
            <a:chOff x="6400800" y="5205813"/>
            <a:chExt cx="2358094" cy="144780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5205813"/>
              <a:ext cx="2358094" cy="1447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239000" y="5334000"/>
              <a:ext cx="1219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10" name="TextBox 9"/>
          <p:cNvSpPr txBox="1"/>
          <p:nvPr/>
        </p:nvSpPr>
        <p:spPr>
          <a:xfrm>
            <a:off x="7128669" y="2194856"/>
            <a:ext cx="1674610" cy="369332"/>
          </a:xfrm>
          <a:prstGeom prst="rect">
            <a:avLst/>
          </a:prstGeom>
          <a:noFill/>
        </p:spPr>
        <p:txBody>
          <a:bodyPr wrap="square" rtlCol="0">
            <a:spAutoFit/>
          </a:bodyPr>
          <a:lstStyle/>
          <a:p>
            <a:pPr defTabSz="457200"/>
            <a:r>
              <a:rPr lang="en-US" b="1" dirty="0">
                <a:solidFill>
                  <a:srgbClr val="0054A6"/>
                </a:solidFill>
                <a:latin typeface="Times New Roman" panose="02020603050405020304" pitchFamily="18" charset="0"/>
                <a:cs typeface="Times New Roman" panose="02020603050405020304" pitchFamily="18" charset="0"/>
              </a:rPr>
              <a:t>Stock Cultures </a:t>
            </a:r>
          </a:p>
        </p:txBody>
      </p:sp>
      <p:cxnSp>
        <p:nvCxnSpPr>
          <p:cNvPr id="12" name="Straight Arrow Connector 11"/>
          <p:cNvCxnSpPr/>
          <p:nvPr/>
        </p:nvCxnSpPr>
        <p:spPr>
          <a:xfrm>
            <a:off x="7922840" y="3706781"/>
            <a:ext cx="0" cy="2691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77429" y="3909934"/>
            <a:ext cx="1977095" cy="307777"/>
          </a:xfrm>
          <a:prstGeom prst="rect">
            <a:avLst/>
          </a:prstGeom>
          <a:noFill/>
        </p:spPr>
        <p:txBody>
          <a:bodyPr wrap="square" rtlCol="0">
            <a:spAutoFit/>
          </a:bodyPr>
          <a:lstStyle/>
          <a:p>
            <a:pPr defTabSz="457200"/>
            <a:r>
              <a:rPr lang="en-US" sz="1400" b="1" dirty="0">
                <a:solidFill>
                  <a:srgbClr val="0054A6"/>
                </a:solidFill>
                <a:latin typeface="Times New Roman" panose="02020603050405020304" pitchFamily="18" charset="0"/>
                <a:cs typeface="Times New Roman" panose="02020603050405020304" pitchFamily="18" charset="0"/>
              </a:rPr>
              <a:t>Optical measurements</a:t>
            </a:r>
          </a:p>
        </p:txBody>
      </p:sp>
      <p:sp>
        <p:nvSpPr>
          <p:cNvPr id="14" name="TextBox 13"/>
          <p:cNvSpPr txBox="1"/>
          <p:nvPr/>
        </p:nvSpPr>
        <p:spPr>
          <a:xfrm>
            <a:off x="7219958" y="4874994"/>
            <a:ext cx="2198505" cy="307777"/>
          </a:xfrm>
          <a:prstGeom prst="rect">
            <a:avLst/>
          </a:prstGeom>
          <a:noFill/>
        </p:spPr>
        <p:txBody>
          <a:bodyPr wrap="square" rtlCol="0">
            <a:spAutoFit/>
          </a:bodyPr>
          <a:lstStyle/>
          <a:p>
            <a:pPr defTabSz="457200"/>
            <a:r>
              <a:rPr lang="en-US" sz="1400" b="1" dirty="0">
                <a:solidFill>
                  <a:srgbClr val="0054A6"/>
                </a:solidFill>
                <a:latin typeface="Times New Roman" panose="02020603050405020304" pitchFamily="18" charset="0"/>
                <a:cs typeface="Times New Roman" panose="02020603050405020304" pitchFamily="18" charset="0"/>
              </a:rPr>
              <a:t>Spectral signatures</a:t>
            </a:r>
          </a:p>
        </p:txBody>
      </p:sp>
      <p:cxnSp>
        <p:nvCxnSpPr>
          <p:cNvPr id="16" name="Straight Arrow Connector 15"/>
          <p:cNvCxnSpPr/>
          <p:nvPr/>
        </p:nvCxnSpPr>
        <p:spPr>
          <a:xfrm flipH="1">
            <a:off x="7912412" y="4609991"/>
            <a:ext cx="1" cy="2370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8250" r="19433" b="9507"/>
          <a:stretch/>
        </p:blipFill>
        <p:spPr>
          <a:xfrm rot="16200000">
            <a:off x="7238108" y="552352"/>
            <a:ext cx="1369464" cy="2284881"/>
          </a:xfrm>
          <a:prstGeom prst="rect">
            <a:avLst/>
          </a:prstGeom>
          <a:ln>
            <a:noFill/>
          </a:ln>
          <a:effectLst>
            <a:softEdge rad="112500"/>
          </a:effectLst>
        </p:spPr>
      </p:pic>
      <p:sp>
        <p:nvSpPr>
          <p:cNvPr id="17" name="TextBox 16"/>
          <p:cNvSpPr txBox="1"/>
          <p:nvPr/>
        </p:nvSpPr>
        <p:spPr>
          <a:xfrm>
            <a:off x="7431715" y="825391"/>
            <a:ext cx="982250" cy="369332"/>
          </a:xfrm>
          <a:prstGeom prst="rect">
            <a:avLst/>
          </a:prstGeom>
          <a:noFill/>
        </p:spPr>
        <p:txBody>
          <a:bodyPr wrap="square" rtlCol="0">
            <a:spAutoFit/>
          </a:bodyPr>
          <a:lstStyle/>
          <a:p>
            <a:pPr defTabSz="457200"/>
            <a:r>
              <a:rPr lang="en-US" b="1" dirty="0">
                <a:solidFill>
                  <a:srgbClr val="0054A6"/>
                </a:solidFill>
                <a:latin typeface="Times New Roman" panose="02020603050405020304" pitchFamily="18" charset="0"/>
                <a:cs typeface="Times New Roman" panose="02020603050405020304" pitchFamily="18" charset="0"/>
              </a:rPr>
              <a:t>PHySS</a:t>
            </a:r>
          </a:p>
        </p:txBody>
      </p:sp>
      <p:pic>
        <p:nvPicPr>
          <p:cNvPr id="19" name="Picture 18" descr="MotePowerpointTemplate_Standard4x3ratio_FooterElemen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1" y="5629855"/>
            <a:ext cx="9144000" cy="1211580"/>
          </a:xfrm>
          <a:prstGeom prst="rect">
            <a:avLst/>
          </a:prstGeom>
        </p:spPr>
      </p:pic>
    </p:spTree>
    <p:extLst>
      <p:ext uri="{BB962C8B-B14F-4D97-AF65-F5344CB8AC3E}">
        <p14:creationId xmlns:p14="http://schemas.microsoft.com/office/powerpoint/2010/main" val="1211932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6853" y="3423442"/>
            <a:ext cx="6695678" cy="954107"/>
          </a:xfrm>
          <a:prstGeom prst="rect">
            <a:avLst/>
          </a:prstGeom>
          <a:noFill/>
        </p:spPr>
        <p:txBody>
          <a:bodyPr wrap="square" rtlCol="0">
            <a:spAutoFit/>
          </a:bodyPr>
          <a:lstStyle/>
          <a:p>
            <a:pPr defTabSz="457200"/>
            <a:endParaRPr lang="en-US" dirty="0">
              <a:solidFill>
                <a:srgbClr val="0054A6"/>
              </a:solidFill>
              <a:cs typeface="Times New Roman" panose="02020603050405020304" pitchFamily="18" charset="0"/>
            </a:endParaRPr>
          </a:p>
          <a:p>
            <a:pPr defTabSz="457200"/>
            <a:endParaRPr lang="en-US" sz="2000" b="1" dirty="0" smtClean="0">
              <a:solidFill>
                <a:srgbClr val="0054A6"/>
              </a:solidFill>
              <a:cs typeface="Times New Roman" panose="02020603050405020304" pitchFamily="18" charset="0"/>
            </a:endParaRPr>
          </a:p>
          <a:p>
            <a:pPr marL="285750" indent="-285750" defTabSz="457200">
              <a:buFont typeface="Arial" panose="020B0604020202020204" pitchFamily="34" charset="0"/>
              <a:buChar char="•"/>
            </a:pPr>
            <a:endParaRPr lang="en-US" dirty="0" smtClean="0">
              <a:solidFill>
                <a:srgbClr val="0054A6"/>
              </a:solidFill>
              <a:cs typeface="Times New Roman" panose="02020603050405020304" pitchFamily="18" charset="0"/>
            </a:endParaRPr>
          </a:p>
        </p:txBody>
      </p:sp>
      <p:sp>
        <p:nvSpPr>
          <p:cNvPr id="2" name="Title 1"/>
          <p:cNvSpPr>
            <a:spLocks noGrp="1"/>
          </p:cNvSpPr>
          <p:nvPr>
            <p:ph type="title"/>
          </p:nvPr>
        </p:nvSpPr>
        <p:spPr>
          <a:xfrm>
            <a:off x="414470" y="397378"/>
            <a:ext cx="8534400" cy="685800"/>
          </a:xfrm>
        </p:spPr>
        <p:txBody>
          <a:bodyPr>
            <a:normAutofit fontScale="90000"/>
          </a:bodyPr>
          <a:lstStyle/>
          <a:p>
            <a:r>
              <a:rPr lang="en-US" sz="4000" b="1" dirty="0">
                <a:latin typeface="Palatino Linotype" panose="02040502050505030304" pitchFamily="18" charset="0"/>
              </a:rPr>
              <a:t>UAV-based Red Tide Detection </a:t>
            </a:r>
            <a:r>
              <a:rPr lang="en-US" sz="4000" b="1" dirty="0" smtClean="0">
                <a:latin typeface="Palatino Linotype" panose="02040502050505030304" pitchFamily="18" charset="0"/>
              </a:rPr>
              <a:t>System</a:t>
            </a:r>
            <a:r>
              <a:rPr lang="en-US" b="1" dirty="0"/>
              <a:t/>
            </a:r>
            <a:br>
              <a:rPr lang="en-US" b="1" dirty="0"/>
            </a:br>
            <a:endParaRPr lang="en-US" dirty="0"/>
          </a:p>
        </p:txBody>
      </p:sp>
      <p:sp>
        <p:nvSpPr>
          <p:cNvPr id="4" name="TextBox 3"/>
          <p:cNvSpPr txBox="1"/>
          <p:nvPr/>
        </p:nvSpPr>
        <p:spPr>
          <a:xfrm>
            <a:off x="118056" y="945840"/>
            <a:ext cx="6627064" cy="4955203"/>
          </a:xfrm>
          <a:prstGeom prst="rect">
            <a:avLst/>
          </a:prstGeom>
          <a:noFill/>
        </p:spPr>
        <p:txBody>
          <a:bodyPr wrap="square" rtlCol="0">
            <a:spAutoFit/>
          </a:bodyPr>
          <a:lstStyle/>
          <a:p>
            <a:pPr defTabSz="457200"/>
            <a:endParaRPr lang="en-US" sz="2000" dirty="0">
              <a:solidFill>
                <a:srgbClr val="0054A6"/>
              </a:solidFill>
            </a:endParaRPr>
          </a:p>
          <a:p>
            <a:pPr marL="285750" indent="-285750" defTabSz="457200">
              <a:buFont typeface="Arial" panose="020B0604020202020204" pitchFamily="34" charset="0"/>
              <a:buChar char="•"/>
            </a:pPr>
            <a:r>
              <a:rPr lang="en-US" sz="2000" dirty="0" smtClean="0">
                <a:solidFill>
                  <a:srgbClr val="0054A6"/>
                </a:solidFill>
                <a:cs typeface="Times New Roman" panose="02020603050405020304" pitchFamily="18" charset="0"/>
              </a:rPr>
              <a:t>Patchy nature of red tide makes mitigation technology challenging</a:t>
            </a:r>
          </a:p>
          <a:p>
            <a:pPr marL="285750" indent="-285750" defTabSz="457200">
              <a:buFont typeface="Arial" panose="020B0604020202020204" pitchFamily="34" charset="0"/>
              <a:buChar char="•"/>
            </a:pPr>
            <a:endParaRPr lang="en-US" sz="2000" dirty="0" smtClean="0">
              <a:solidFill>
                <a:srgbClr val="0054A6"/>
              </a:solidFill>
              <a:cs typeface="Times New Roman" panose="02020603050405020304" pitchFamily="18" charset="0"/>
            </a:endParaRPr>
          </a:p>
          <a:p>
            <a:pPr marL="285750" indent="-285750" defTabSz="457200">
              <a:buFont typeface="Arial" panose="020B0604020202020204" pitchFamily="34" charset="0"/>
              <a:buChar char="•"/>
            </a:pPr>
            <a:r>
              <a:rPr lang="en-US" sz="2000" dirty="0" smtClean="0">
                <a:solidFill>
                  <a:srgbClr val="0054A6"/>
                </a:solidFill>
                <a:cs typeface="Times New Roman" panose="02020603050405020304" pitchFamily="18" charset="0"/>
              </a:rPr>
              <a:t>Airborne hyperspectral sensors could allow the mapping of HABs</a:t>
            </a:r>
          </a:p>
          <a:p>
            <a:pPr marL="285750" indent="-285750" defTabSz="457200">
              <a:buFont typeface="Arial" panose="020B0604020202020204" pitchFamily="34" charset="0"/>
              <a:buChar char="•"/>
            </a:pPr>
            <a:endParaRPr lang="en-US" sz="2000" dirty="0">
              <a:solidFill>
                <a:srgbClr val="0054A6"/>
              </a:solidFill>
              <a:cs typeface="Times New Roman" panose="02020603050405020304" pitchFamily="18" charset="0"/>
            </a:endParaRPr>
          </a:p>
          <a:p>
            <a:pPr marL="285750" indent="-285750" defTabSz="457200">
              <a:buFont typeface="Arial" panose="020B0604020202020204" pitchFamily="34" charset="0"/>
              <a:buChar char="•"/>
            </a:pPr>
            <a:r>
              <a:rPr lang="en-US" sz="2000" dirty="0" smtClean="0">
                <a:solidFill>
                  <a:srgbClr val="0054A6"/>
                </a:solidFill>
                <a:cs typeface="Times New Roman" panose="02020603050405020304" pitchFamily="18" charset="0"/>
              </a:rPr>
              <a:t>Conduct </a:t>
            </a:r>
            <a:r>
              <a:rPr lang="en-US" sz="2000" dirty="0">
                <a:solidFill>
                  <a:srgbClr val="0054A6"/>
                </a:solidFill>
                <a:cs typeface="Times New Roman" panose="02020603050405020304" pitchFamily="18" charset="0"/>
              </a:rPr>
              <a:t>shore-based flights </a:t>
            </a:r>
            <a:r>
              <a:rPr lang="en-US" sz="2000" dirty="0" smtClean="0">
                <a:solidFill>
                  <a:srgbClr val="0054A6"/>
                </a:solidFill>
                <a:cs typeface="Times New Roman" panose="02020603050405020304" pitchFamily="18" charset="0"/>
              </a:rPr>
              <a:t>over </a:t>
            </a:r>
            <a:r>
              <a:rPr lang="en-US" sz="2000" dirty="0">
                <a:solidFill>
                  <a:srgbClr val="0054A6"/>
                </a:solidFill>
                <a:cs typeface="Times New Roman" panose="02020603050405020304" pitchFamily="18" charset="0"/>
              </a:rPr>
              <a:t>local waters</a:t>
            </a:r>
          </a:p>
          <a:p>
            <a:pPr defTabSz="457200"/>
            <a:endParaRPr lang="en-US" sz="2000" dirty="0">
              <a:solidFill>
                <a:srgbClr val="0054A6"/>
              </a:solidFill>
              <a:cs typeface="Times New Roman" panose="02020603050405020304" pitchFamily="18" charset="0"/>
            </a:endParaRPr>
          </a:p>
          <a:p>
            <a:pPr marL="285750" indent="-285750" defTabSz="457200">
              <a:buFont typeface="Arial" panose="020B0604020202020204" pitchFamily="34" charset="0"/>
              <a:buChar char="•"/>
            </a:pPr>
            <a:r>
              <a:rPr lang="en-US" sz="2000" dirty="0">
                <a:solidFill>
                  <a:srgbClr val="0054A6"/>
                </a:solidFill>
                <a:cs typeface="Times New Roman" panose="02020603050405020304" pitchFamily="18" charset="0"/>
              </a:rPr>
              <a:t>Collect hyperspectral data, develop data processing scheme, instrument calibration and deliver proof-of-concept  </a:t>
            </a:r>
            <a:endParaRPr lang="en-US" sz="2000" dirty="0" smtClean="0">
              <a:solidFill>
                <a:srgbClr val="0054A6"/>
              </a:solidFill>
              <a:cs typeface="Times New Roman" panose="02020603050405020304" pitchFamily="18" charset="0"/>
            </a:endParaRPr>
          </a:p>
          <a:p>
            <a:pPr marL="285750" indent="-285750" defTabSz="457200">
              <a:buFont typeface="Arial" panose="020B0604020202020204" pitchFamily="34" charset="0"/>
              <a:buChar char="•"/>
            </a:pPr>
            <a:endParaRPr lang="en-US" sz="2000" dirty="0" smtClean="0">
              <a:solidFill>
                <a:srgbClr val="0054A6"/>
              </a:solidFill>
              <a:cs typeface="Times New Roman" panose="02020603050405020304" pitchFamily="18" charset="0"/>
            </a:endParaRPr>
          </a:p>
          <a:p>
            <a:pPr marL="285750" indent="-285750" defTabSz="457200">
              <a:buFont typeface="Arial" panose="020B0604020202020204" pitchFamily="34" charset="0"/>
              <a:buChar char="•"/>
            </a:pPr>
            <a:r>
              <a:rPr lang="en-US" sz="2000" dirty="0">
                <a:solidFill>
                  <a:srgbClr val="0054A6"/>
                </a:solidFill>
                <a:cs typeface="Times New Roman" panose="02020603050405020304" pitchFamily="18" charset="0"/>
              </a:rPr>
              <a:t>Decrease costs of detection, improve mitigation application</a:t>
            </a:r>
          </a:p>
          <a:p>
            <a:pPr marL="285750" indent="-285750" defTabSz="457200">
              <a:buFont typeface="Arial" panose="020B0604020202020204" pitchFamily="34" charset="0"/>
              <a:buChar char="•"/>
            </a:pPr>
            <a:endParaRPr lang="en-US" dirty="0">
              <a:solidFill>
                <a:srgbClr val="0054A6"/>
              </a:solidFill>
              <a:cs typeface="Times New Roman" panose="02020603050405020304" pitchFamily="18" charset="0"/>
            </a:endParaRPr>
          </a:p>
          <a:p>
            <a:pPr marL="285750" indent="-285750" defTabSz="457200">
              <a:buFont typeface="Arial" panose="020B0604020202020204" pitchFamily="34" charset="0"/>
              <a:buChar char="•"/>
            </a:pPr>
            <a:endParaRPr lang="en-US" dirty="0" smtClean="0">
              <a:solidFill>
                <a:srgbClr val="0054A6"/>
              </a:solidFill>
              <a:cs typeface="Times New Roman" panose="02020603050405020304" pitchFamily="18" charset="0"/>
            </a:endParaRPr>
          </a:p>
        </p:txBody>
      </p:sp>
      <p:sp>
        <p:nvSpPr>
          <p:cNvPr id="5" name="Rectangle 4"/>
          <p:cNvSpPr/>
          <p:nvPr/>
        </p:nvSpPr>
        <p:spPr>
          <a:xfrm>
            <a:off x="269288" y="2055917"/>
            <a:ext cx="6324600" cy="400110"/>
          </a:xfrm>
          <a:prstGeom prst="rect">
            <a:avLst/>
          </a:prstGeom>
        </p:spPr>
        <p:txBody>
          <a:bodyPr wrap="square">
            <a:spAutoFit/>
          </a:bodyPr>
          <a:lstStyle/>
          <a:p>
            <a:pPr defTabSz="457200"/>
            <a:r>
              <a:rPr lang="en-US" sz="2000" b="1" dirty="0" smtClean="0">
                <a:solidFill>
                  <a:srgbClr val="0054A6"/>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8848" y="2095083"/>
            <a:ext cx="193464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4965" y="685799"/>
            <a:ext cx="1892893" cy="1364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593887" y="3370986"/>
            <a:ext cx="2532709" cy="461665"/>
          </a:xfrm>
          <a:prstGeom prst="rect">
            <a:avLst/>
          </a:prstGeom>
          <a:noFill/>
        </p:spPr>
        <p:txBody>
          <a:bodyPr wrap="square" rtlCol="0">
            <a:spAutoFit/>
          </a:bodyPr>
          <a:lstStyle/>
          <a:p>
            <a:pPr algn="ctr" defTabSz="457200"/>
            <a:r>
              <a:rPr lang="en-US" sz="1200" i="1" dirty="0" smtClean="0">
                <a:solidFill>
                  <a:srgbClr val="0054A6"/>
                </a:solidFill>
                <a:latin typeface="Times New Roman" panose="02020603050405020304" pitchFamily="18" charset="0"/>
                <a:cs typeface="Times New Roman" panose="02020603050405020304" pitchFamily="18" charset="0"/>
              </a:rPr>
              <a:t>Imagery of red tide  collected from drone </a:t>
            </a:r>
            <a:endParaRPr lang="en-US" sz="1200" i="1" dirty="0">
              <a:solidFill>
                <a:srgbClr val="0054A6"/>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5747" y="4659936"/>
            <a:ext cx="1449583" cy="1321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own Arrow 7"/>
          <p:cNvSpPr/>
          <p:nvPr/>
        </p:nvSpPr>
        <p:spPr>
          <a:xfrm>
            <a:off x="7640092" y="1747152"/>
            <a:ext cx="184445" cy="304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Down Arrow 11"/>
          <p:cNvSpPr/>
          <p:nvPr/>
        </p:nvSpPr>
        <p:spPr>
          <a:xfrm flipH="1">
            <a:off x="7816382" y="3840976"/>
            <a:ext cx="190057" cy="304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 name="TextBox 2"/>
          <p:cNvSpPr txBox="1"/>
          <p:nvPr/>
        </p:nvSpPr>
        <p:spPr>
          <a:xfrm rot="16200000">
            <a:off x="6436565" y="4856837"/>
            <a:ext cx="1295400" cy="230832"/>
          </a:xfrm>
          <a:prstGeom prst="rect">
            <a:avLst/>
          </a:prstGeom>
          <a:noFill/>
        </p:spPr>
        <p:txBody>
          <a:bodyPr wrap="square" rtlCol="0">
            <a:spAutoFit/>
          </a:bodyPr>
          <a:lstStyle/>
          <a:p>
            <a:pPr defTabSz="457200"/>
            <a:r>
              <a:rPr lang="en-US" sz="900" dirty="0" smtClean="0">
                <a:solidFill>
                  <a:srgbClr val="0054A6"/>
                </a:solidFill>
                <a:latin typeface="Times New Roman" panose="02020603050405020304" pitchFamily="18" charset="0"/>
                <a:cs typeface="Times New Roman" panose="02020603050405020304" pitchFamily="18" charset="0"/>
              </a:rPr>
              <a:t>Spatial dimension </a:t>
            </a:r>
            <a:r>
              <a:rPr lang="en-US" sz="900" i="1" dirty="0" smtClean="0">
                <a:solidFill>
                  <a:srgbClr val="0054A6"/>
                </a:solidFill>
                <a:latin typeface="Times New Roman" panose="02020603050405020304" pitchFamily="18" charset="0"/>
                <a:cs typeface="Times New Roman" panose="02020603050405020304" pitchFamily="18" charset="0"/>
              </a:rPr>
              <a:t>y</a:t>
            </a:r>
            <a:endParaRPr lang="en-US" sz="900" i="1" dirty="0">
              <a:solidFill>
                <a:srgbClr val="0054A6"/>
              </a:solidFill>
              <a:latin typeface="Times New Roman" panose="02020603050405020304" pitchFamily="18" charset="0"/>
              <a:cs typeface="Times New Roman" panose="02020603050405020304" pitchFamily="18" charset="0"/>
            </a:endParaRPr>
          </a:p>
        </p:txBody>
      </p:sp>
      <p:sp>
        <p:nvSpPr>
          <p:cNvPr id="11" name="Rectangle 10"/>
          <p:cNvSpPr/>
          <p:nvPr/>
        </p:nvSpPr>
        <p:spPr>
          <a:xfrm rot="1699875">
            <a:off x="6958028" y="5721755"/>
            <a:ext cx="1095172" cy="230832"/>
          </a:xfrm>
          <a:prstGeom prst="rect">
            <a:avLst/>
          </a:prstGeom>
        </p:spPr>
        <p:txBody>
          <a:bodyPr wrap="none">
            <a:spAutoFit/>
          </a:bodyPr>
          <a:lstStyle/>
          <a:p>
            <a:pPr defTabSz="457200"/>
            <a:r>
              <a:rPr lang="en-US" sz="900" dirty="0">
                <a:solidFill>
                  <a:srgbClr val="0054A6"/>
                </a:solidFill>
                <a:latin typeface="Times New Roman" panose="02020603050405020304" pitchFamily="18" charset="0"/>
                <a:cs typeface="Times New Roman" panose="02020603050405020304" pitchFamily="18" charset="0"/>
              </a:rPr>
              <a:t>Spatial dimension </a:t>
            </a:r>
            <a:r>
              <a:rPr lang="en-US" sz="900" i="1" dirty="0" smtClean="0">
                <a:solidFill>
                  <a:srgbClr val="0054A6"/>
                </a:solidFill>
                <a:latin typeface="Times New Roman" panose="02020603050405020304" pitchFamily="18" charset="0"/>
                <a:cs typeface="Times New Roman" panose="02020603050405020304" pitchFamily="18" charset="0"/>
              </a:rPr>
              <a:t>x</a:t>
            </a:r>
            <a:endParaRPr lang="en-US" sz="900" i="1" dirty="0">
              <a:solidFill>
                <a:srgbClr val="0054A6"/>
              </a:solidFill>
              <a:latin typeface="Times New Roman" panose="02020603050405020304" pitchFamily="18" charset="0"/>
              <a:cs typeface="Times New Roman" panose="02020603050405020304" pitchFamily="18" charset="0"/>
            </a:endParaRPr>
          </a:p>
        </p:txBody>
      </p:sp>
      <p:sp>
        <p:nvSpPr>
          <p:cNvPr id="13" name="Rectangle 12"/>
          <p:cNvSpPr/>
          <p:nvPr/>
        </p:nvSpPr>
        <p:spPr>
          <a:xfrm rot="19980106">
            <a:off x="7774776" y="5625306"/>
            <a:ext cx="1308371" cy="230832"/>
          </a:xfrm>
          <a:prstGeom prst="rect">
            <a:avLst/>
          </a:prstGeom>
        </p:spPr>
        <p:txBody>
          <a:bodyPr wrap="none">
            <a:spAutoFit/>
          </a:bodyPr>
          <a:lstStyle/>
          <a:p>
            <a:pPr defTabSz="457200"/>
            <a:r>
              <a:rPr lang="en-US" sz="900" dirty="0" smtClean="0">
                <a:solidFill>
                  <a:srgbClr val="0054A6"/>
                </a:solidFill>
                <a:latin typeface="Times New Roman" panose="02020603050405020304" pitchFamily="18" charset="0"/>
                <a:cs typeface="Times New Roman" panose="02020603050405020304" pitchFamily="18" charset="0"/>
              </a:rPr>
              <a:t>Spectral </a:t>
            </a:r>
            <a:r>
              <a:rPr lang="en-US" sz="900" dirty="0">
                <a:solidFill>
                  <a:srgbClr val="0054A6"/>
                </a:solidFill>
                <a:latin typeface="Times New Roman" panose="02020603050405020304" pitchFamily="18" charset="0"/>
                <a:cs typeface="Times New Roman" panose="02020603050405020304" pitchFamily="18" charset="0"/>
              </a:rPr>
              <a:t>dimension </a:t>
            </a:r>
            <a:r>
              <a:rPr lang="en-US" sz="900" i="1" dirty="0" smtClean="0">
                <a:solidFill>
                  <a:srgbClr val="0054A6"/>
                </a:solidFill>
                <a:latin typeface="Times New Roman" panose="02020603050405020304" pitchFamily="18" charset="0"/>
                <a:cs typeface="Times New Roman" panose="02020603050405020304" pitchFamily="18" charset="0"/>
              </a:rPr>
              <a:t>z </a:t>
            </a:r>
            <a:r>
              <a:rPr lang="en-US" sz="900" dirty="0" smtClean="0">
                <a:solidFill>
                  <a:srgbClr val="0054A6"/>
                </a:solidFill>
                <a:latin typeface="Times New Roman" panose="02020603050405020304" pitchFamily="18" charset="0"/>
                <a:cs typeface="Times New Roman" panose="02020603050405020304" pitchFamily="18" charset="0"/>
              </a:rPr>
              <a:t>(</a:t>
            </a:r>
            <a:r>
              <a:rPr lang="el-GR" sz="900" dirty="0" smtClean="0">
                <a:solidFill>
                  <a:srgbClr val="0054A6"/>
                </a:solidFill>
                <a:latin typeface="Times New Roman" panose="02020603050405020304" pitchFamily="18" charset="0"/>
                <a:cs typeface="Times New Roman" panose="02020603050405020304" pitchFamily="18" charset="0"/>
              </a:rPr>
              <a:t>λ</a:t>
            </a:r>
            <a:r>
              <a:rPr lang="en-US" sz="900" dirty="0" smtClean="0">
                <a:solidFill>
                  <a:srgbClr val="0054A6"/>
                </a:solidFill>
                <a:latin typeface="Times New Roman" panose="02020603050405020304" pitchFamily="18" charset="0"/>
                <a:cs typeface="Times New Roman" panose="02020603050405020304" pitchFamily="18" charset="0"/>
              </a:rPr>
              <a:t>)</a:t>
            </a:r>
            <a:endParaRPr lang="en-US" sz="900" dirty="0">
              <a:solidFill>
                <a:srgbClr val="0054A6"/>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171157" y="4075198"/>
            <a:ext cx="1480505" cy="584775"/>
          </a:xfrm>
          <a:prstGeom prst="rect">
            <a:avLst/>
          </a:prstGeom>
          <a:noFill/>
        </p:spPr>
        <p:txBody>
          <a:bodyPr wrap="square" rtlCol="0">
            <a:spAutoFit/>
          </a:bodyPr>
          <a:lstStyle/>
          <a:p>
            <a:pPr algn="ctr" defTabSz="457200"/>
            <a:r>
              <a:rPr lang="en-US" sz="1600" dirty="0" smtClean="0">
                <a:solidFill>
                  <a:srgbClr val="0054A6"/>
                </a:solidFill>
                <a:latin typeface="Times New Roman" panose="02020603050405020304" pitchFamily="18" charset="0"/>
                <a:cs typeface="Times New Roman" panose="02020603050405020304" pitchFamily="18" charset="0"/>
              </a:rPr>
              <a:t>Hyperspectral</a:t>
            </a:r>
          </a:p>
          <a:p>
            <a:pPr algn="ctr" defTabSz="457200"/>
            <a:r>
              <a:rPr lang="en-US" sz="1600" dirty="0" smtClean="0">
                <a:solidFill>
                  <a:srgbClr val="0054A6"/>
                </a:solidFill>
                <a:latin typeface="Times New Roman" panose="02020603050405020304" pitchFamily="18" charset="0"/>
                <a:cs typeface="Times New Roman" panose="02020603050405020304" pitchFamily="18" charset="0"/>
              </a:rPr>
              <a:t> data cube</a:t>
            </a:r>
            <a:endParaRPr lang="en-US" sz="1600" dirty="0">
              <a:solidFill>
                <a:srgbClr val="0054A6"/>
              </a:solidFill>
              <a:latin typeface="Times New Roman" panose="02020603050405020304" pitchFamily="18" charset="0"/>
              <a:cs typeface="Times New Roman" panose="02020603050405020304" pitchFamily="18" charset="0"/>
            </a:endParaRPr>
          </a:p>
        </p:txBody>
      </p:sp>
      <p:pic>
        <p:nvPicPr>
          <p:cNvPr id="17" name="Picture 16" descr="MotePowerpointTemplate_Standard4x3ratio_FooterEleme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19953"/>
            <a:ext cx="9144000" cy="1211580"/>
          </a:xfrm>
          <a:prstGeom prst="rect">
            <a:avLst/>
          </a:prstGeom>
        </p:spPr>
      </p:pic>
    </p:spTree>
    <p:extLst>
      <p:ext uri="{BB962C8B-B14F-4D97-AF65-F5344CB8AC3E}">
        <p14:creationId xmlns:p14="http://schemas.microsoft.com/office/powerpoint/2010/main" val="2544025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tfanara\AppData\Local\Microsoft\Windows\Temporary Internet Files\Content.IE5\FWJ4794W\4.3.WhiteTemplatewithwatermar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5222" y="4484196"/>
            <a:ext cx="2466453" cy="167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62814" y="152400"/>
            <a:ext cx="8558861" cy="640605"/>
          </a:xfrm>
          <a:prstGeom prst="rect">
            <a:avLst/>
          </a:prstGeom>
        </p:spPr>
        <p:txBody>
          <a:bodyPr wrap="square" lIns="85770" tIns="42885" rIns="85770" bIns="42885">
            <a:spAutoFit/>
          </a:bodyPr>
          <a:lstStyle/>
          <a:p>
            <a:pPr algn="ctr" defTabSz="457200"/>
            <a:r>
              <a:rPr lang="en-US" sz="3600" b="1" dirty="0" smtClean="0">
                <a:solidFill>
                  <a:srgbClr val="0054A6"/>
                </a:solidFill>
              </a:rPr>
              <a:t>Red Tide Reporting Technology </a:t>
            </a:r>
            <a:endParaRPr lang="en-US" sz="3600" b="1" dirty="0">
              <a:solidFill>
                <a:srgbClr val="0054A6"/>
              </a:solidFill>
            </a:endParaRPr>
          </a:p>
        </p:txBody>
      </p:sp>
      <p:sp>
        <p:nvSpPr>
          <p:cNvPr id="10" name="Text Placeholder 3"/>
          <p:cNvSpPr txBox="1">
            <a:spLocks/>
          </p:cNvSpPr>
          <p:nvPr/>
        </p:nvSpPr>
        <p:spPr>
          <a:xfrm>
            <a:off x="4195034" y="1057302"/>
            <a:ext cx="4500735" cy="3335404"/>
          </a:xfrm>
          <a:prstGeom prst="rect">
            <a:avLst/>
          </a:prstGeom>
        </p:spPr>
        <p:txBody>
          <a:bodyPr vert="horz" lIns="85770" tIns="42885" rIns="85770" bIns="42885" rtlCol="0">
            <a:noAutofit/>
          </a:bodyPr>
          <a:lstStyle>
            <a:lvl1pPr marL="0" indent="0" algn="l" defTabSz="972457" rtl="0" eaLnBrk="1" latinLnBrk="0" hangingPunct="1">
              <a:lnSpc>
                <a:spcPct val="100000"/>
              </a:lnSpc>
              <a:spcBef>
                <a:spcPts val="851"/>
              </a:spcBef>
              <a:buSzPct val="100000"/>
              <a:buFont typeface="Arial" pitchFamily="34" charset="0"/>
              <a:buNone/>
              <a:defRPr sz="1500" kern="1200">
                <a:solidFill>
                  <a:schemeClr val="accent2">
                    <a:lumMod val="75000"/>
                  </a:schemeClr>
                </a:solidFill>
                <a:latin typeface="+mn-lt"/>
                <a:ea typeface="+mn-ea"/>
                <a:cs typeface="+mn-cs"/>
              </a:defRPr>
            </a:lvl1pPr>
            <a:lvl2pPr marL="486229" indent="0" algn="l" defTabSz="972457" rtl="0" eaLnBrk="1" latinLnBrk="0" hangingPunct="1">
              <a:lnSpc>
                <a:spcPct val="90000"/>
              </a:lnSpc>
              <a:spcBef>
                <a:spcPts val="1063"/>
              </a:spcBef>
              <a:buSzPct val="100000"/>
              <a:buFont typeface="Arial" pitchFamily="34" charset="0"/>
              <a:buNone/>
              <a:defRPr sz="1300" kern="1200">
                <a:solidFill>
                  <a:schemeClr val="accent2">
                    <a:lumMod val="75000"/>
                  </a:schemeClr>
                </a:solidFill>
                <a:latin typeface="+mn-lt"/>
                <a:ea typeface="+mn-ea"/>
                <a:cs typeface="+mn-cs"/>
              </a:defRPr>
            </a:lvl2pPr>
            <a:lvl3pPr marL="972457" indent="0" algn="l" defTabSz="972457" rtl="0" eaLnBrk="1" latinLnBrk="0" hangingPunct="1">
              <a:lnSpc>
                <a:spcPct val="90000"/>
              </a:lnSpc>
              <a:spcBef>
                <a:spcPts val="851"/>
              </a:spcBef>
              <a:buSzPct val="100000"/>
              <a:buFont typeface="Arial" pitchFamily="34" charset="0"/>
              <a:buNone/>
              <a:defRPr sz="1000" kern="1200">
                <a:solidFill>
                  <a:schemeClr val="accent2">
                    <a:lumMod val="75000"/>
                  </a:schemeClr>
                </a:solidFill>
                <a:latin typeface="+mn-lt"/>
                <a:ea typeface="+mn-ea"/>
                <a:cs typeface="+mn-cs"/>
              </a:defRPr>
            </a:lvl3pPr>
            <a:lvl4pPr marL="1458686" indent="0" algn="l" defTabSz="972457" rtl="0" eaLnBrk="1" latinLnBrk="0" hangingPunct="1">
              <a:lnSpc>
                <a:spcPct val="90000"/>
              </a:lnSpc>
              <a:spcBef>
                <a:spcPts val="851"/>
              </a:spcBef>
              <a:buSzPct val="100000"/>
              <a:buFont typeface="Arial" pitchFamily="34" charset="0"/>
              <a:buNone/>
              <a:defRPr sz="900" kern="1200">
                <a:solidFill>
                  <a:schemeClr val="accent2">
                    <a:lumMod val="75000"/>
                  </a:schemeClr>
                </a:solidFill>
                <a:latin typeface="+mn-lt"/>
                <a:ea typeface="+mn-ea"/>
                <a:cs typeface="+mn-cs"/>
              </a:defRPr>
            </a:lvl4pPr>
            <a:lvl5pPr marL="1944913" indent="0" algn="l" defTabSz="972457" rtl="0" eaLnBrk="1" latinLnBrk="0" hangingPunct="1">
              <a:lnSpc>
                <a:spcPct val="90000"/>
              </a:lnSpc>
              <a:spcBef>
                <a:spcPts val="851"/>
              </a:spcBef>
              <a:buSzPct val="100000"/>
              <a:buFont typeface="Arial" pitchFamily="34" charset="0"/>
              <a:buNone/>
              <a:defRPr sz="900" kern="1200">
                <a:solidFill>
                  <a:schemeClr val="accent2">
                    <a:lumMod val="75000"/>
                  </a:schemeClr>
                </a:solidFill>
                <a:latin typeface="+mn-lt"/>
                <a:ea typeface="+mn-ea"/>
                <a:cs typeface="+mn-cs"/>
              </a:defRPr>
            </a:lvl5pPr>
            <a:lvl6pPr marL="2431142" indent="0" algn="l" defTabSz="972457" rtl="0" eaLnBrk="1" latinLnBrk="0" hangingPunct="1">
              <a:lnSpc>
                <a:spcPct val="90000"/>
              </a:lnSpc>
              <a:spcBef>
                <a:spcPts val="851"/>
              </a:spcBef>
              <a:buSzPct val="100000"/>
              <a:buFont typeface="Arial" pitchFamily="34" charset="0"/>
              <a:buNone/>
              <a:defRPr sz="900" kern="1200">
                <a:solidFill>
                  <a:schemeClr val="accent2">
                    <a:lumMod val="75000"/>
                  </a:schemeClr>
                </a:solidFill>
                <a:latin typeface="+mn-lt"/>
                <a:ea typeface="+mn-ea"/>
                <a:cs typeface="+mn-cs"/>
              </a:defRPr>
            </a:lvl6pPr>
            <a:lvl7pPr marL="2917370" indent="0" algn="l" defTabSz="972457" rtl="0" eaLnBrk="1" latinLnBrk="0" hangingPunct="1">
              <a:lnSpc>
                <a:spcPct val="90000"/>
              </a:lnSpc>
              <a:spcBef>
                <a:spcPts val="851"/>
              </a:spcBef>
              <a:buSzPct val="100000"/>
              <a:buFont typeface="Arial" pitchFamily="34" charset="0"/>
              <a:buNone/>
              <a:defRPr sz="900" kern="1200">
                <a:solidFill>
                  <a:schemeClr val="accent2">
                    <a:lumMod val="75000"/>
                  </a:schemeClr>
                </a:solidFill>
                <a:latin typeface="+mn-lt"/>
                <a:ea typeface="+mn-ea"/>
                <a:cs typeface="+mn-cs"/>
              </a:defRPr>
            </a:lvl7pPr>
            <a:lvl8pPr marL="3403599" indent="0" algn="l" defTabSz="972457" rtl="0" eaLnBrk="1" latinLnBrk="0" hangingPunct="1">
              <a:lnSpc>
                <a:spcPct val="90000"/>
              </a:lnSpc>
              <a:spcBef>
                <a:spcPts val="851"/>
              </a:spcBef>
              <a:buSzPct val="100000"/>
              <a:buFont typeface="Arial" pitchFamily="34" charset="0"/>
              <a:buNone/>
              <a:defRPr sz="900" kern="1200">
                <a:solidFill>
                  <a:schemeClr val="accent2">
                    <a:lumMod val="75000"/>
                  </a:schemeClr>
                </a:solidFill>
                <a:latin typeface="+mn-lt"/>
                <a:ea typeface="+mn-ea"/>
                <a:cs typeface="+mn-cs"/>
              </a:defRPr>
            </a:lvl8pPr>
            <a:lvl9pPr marL="3889828" indent="0" algn="l" defTabSz="972457" rtl="0" eaLnBrk="1" latinLnBrk="0" hangingPunct="1">
              <a:lnSpc>
                <a:spcPct val="90000"/>
              </a:lnSpc>
              <a:spcBef>
                <a:spcPts val="851"/>
              </a:spcBef>
              <a:buSzPct val="100000"/>
              <a:buFont typeface="Arial" pitchFamily="34" charset="0"/>
              <a:buNone/>
              <a:defRPr sz="900" kern="1200">
                <a:solidFill>
                  <a:schemeClr val="accent2">
                    <a:lumMod val="75000"/>
                  </a:schemeClr>
                </a:solidFill>
                <a:latin typeface="+mn-lt"/>
                <a:ea typeface="+mn-ea"/>
                <a:cs typeface="+mn-cs"/>
              </a:defRPr>
            </a:lvl9pPr>
          </a:lstStyle>
          <a:p>
            <a:pPr algn="just"/>
            <a:endParaRPr lang="en-US" dirty="0">
              <a:solidFill>
                <a:srgbClr val="163E90">
                  <a:lumMod val="75000"/>
                </a:srgbClr>
              </a:solidFill>
            </a:endParaRPr>
          </a:p>
        </p:txBody>
      </p:sp>
      <p:sp>
        <p:nvSpPr>
          <p:cNvPr id="2" name="Rectangle 1"/>
          <p:cNvSpPr/>
          <p:nvPr/>
        </p:nvSpPr>
        <p:spPr>
          <a:xfrm>
            <a:off x="229746" y="914400"/>
            <a:ext cx="5016700" cy="5641934"/>
          </a:xfrm>
          <a:prstGeom prst="rect">
            <a:avLst/>
          </a:prstGeom>
        </p:spPr>
        <p:txBody>
          <a:bodyPr wrap="square" lIns="80648" tIns="40325" rIns="80648" bIns="40325">
            <a:spAutoFit/>
          </a:bodyPr>
          <a:lstStyle/>
          <a:p>
            <a:pPr marL="302433" indent="-302433" defTabSz="857693">
              <a:spcBef>
                <a:spcPts val="751"/>
              </a:spcBef>
              <a:buSzPct val="100000"/>
              <a:buFont typeface="Arial" panose="020B0604020202020204" pitchFamily="34" charset="0"/>
              <a:buChar char="•"/>
            </a:pPr>
            <a:r>
              <a:rPr lang="en-US" dirty="0" smtClean="0">
                <a:solidFill>
                  <a:srgbClr val="0054A6"/>
                </a:solidFill>
              </a:rPr>
              <a:t>Alert the Public of Red Tide and its Effects</a:t>
            </a:r>
          </a:p>
          <a:p>
            <a:pPr marL="302433" indent="-302433" defTabSz="857693">
              <a:spcBef>
                <a:spcPts val="751"/>
              </a:spcBef>
              <a:buSzPct val="100000"/>
              <a:buFont typeface="Arial" panose="020B0604020202020204" pitchFamily="34" charset="0"/>
              <a:buChar char="•"/>
            </a:pPr>
            <a:r>
              <a:rPr lang="en-US" dirty="0" smtClean="0">
                <a:solidFill>
                  <a:srgbClr val="0054A6"/>
                </a:solidFill>
              </a:rPr>
              <a:t>Red Tide reporting in hands of fisherman </a:t>
            </a:r>
          </a:p>
          <a:p>
            <a:pPr marL="302433" indent="-302433" defTabSz="857693">
              <a:spcBef>
                <a:spcPts val="751"/>
              </a:spcBef>
              <a:buSzPct val="100000"/>
              <a:buFont typeface="Arial" panose="020B0604020202020204" pitchFamily="34" charset="0"/>
              <a:buChar char="•"/>
            </a:pPr>
            <a:r>
              <a:rPr lang="en-US" dirty="0" smtClean="0">
                <a:solidFill>
                  <a:srgbClr val="0054A6"/>
                </a:solidFill>
              </a:rPr>
              <a:t>Update/combine the Beach Conditions Reporting System with the Citizen Science is  Cool App </a:t>
            </a:r>
            <a:endParaRPr lang="en-US" dirty="0">
              <a:solidFill>
                <a:srgbClr val="0054A6"/>
              </a:solidFill>
            </a:endParaRPr>
          </a:p>
          <a:p>
            <a:pPr marL="302433" indent="-302433" defTabSz="857693">
              <a:spcBef>
                <a:spcPts val="751"/>
              </a:spcBef>
              <a:buSzPct val="100000"/>
              <a:buFont typeface="Arial" panose="020B0604020202020204" pitchFamily="34" charset="0"/>
              <a:buChar char="•"/>
            </a:pPr>
            <a:r>
              <a:rPr lang="en-US" dirty="0" smtClean="0">
                <a:solidFill>
                  <a:srgbClr val="0054A6"/>
                </a:solidFill>
              </a:rPr>
              <a:t>Enhance validation components </a:t>
            </a:r>
          </a:p>
          <a:p>
            <a:pPr marL="302541" indent="-302541" defTabSz="857693">
              <a:spcBef>
                <a:spcPts val="751"/>
              </a:spcBef>
              <a:buSzPct val="100000"/>
              <a:buFont typeface="Arial" panose="020B0604020202020204" pitchFamily="34" charset="0"/>
              <a:buChar char="•"/>
            </a:pPr>
            <a:r>
              <a:rPr lang="en-US" dirty="0">
                <a:solidFill>
                  <a:srgbClr val="0054A6"/>
                </a:solidFill>
              </a:rPr>
              <a:t>Information disseminated to BCRS/App</a:t>
            </a:r>
            <a:r>
              <a:rPr lang="en-US">
                <a:solidFill>
                  <a:srgbClr val="0054A6"/>
                </a:solidFill>
              </a:rPr>
              <a:t>, </a:t>
            </a:r>
            <a:r>
              <a:rPr lang="en-US" smtClean="0">
                <a:solidFill>
                  <a:srgbClr val="0054A6"/>
                </a:solidFill>
              </a:rPr>
              <a:t>GCOOS, SECOORA </a:t>
            </a:r>
            <a:r>
              <a:rPr lang="en-US" dirty="0">
                <a:solidFill>
                  <a:srgbClr val="0054A6"/>
                </a:solidFill>
              </a:rPr>
              <a:t>and NOAA</a:t>
            </a:r>
          </a:p>
          <a:p>
            <a:pPr marL="302541" indent="-302541" defTabSz="857693">
              <a:spcBef>
                <a:spcPts val="751"/>
              </a:spcBef>
              <a:buSzPct val="100000"/>
              <a:buFont typeface="Arial" panose="020B0604020202020204" pitchFamily="34" charset="0"/>
              <a:buChar char="•"/>
            </a:pPr>
            <a:r>
              <a:rPr lang="en-US" dirty="0">
                <a:solidFill>
                  <a:srgbClr val="0054A6"/>
                </a:solidFill>
              </a:rPr>
              <a:t>Reporting to/by anyone with a Cell Phone, </a:t>
            </a:r>
            <a:r>
              <a:rPr lang="en-US" dirty="0" smtClean="0">
                <a:solidFill>
                  <a:srgbClr val="0054A6"/>
                </a:solidFill>
              </a:rPr>
              <a:t>anywhere</a:t>
            </a:r>
            <a:endParaRPr lang="en-US" dirty="0">
              <a:solidFill>
                <a:srgbClr val="0054A6"/>
              </a:solidFill>
            </a:endParaRPr>
          </a:p>
          <a:p>
            <a:pPr marL="302433" indent="-302433" defTabSz="857693">
              <a:spcBef>
                <a:spcPts val="751"/>
              </a:spcBef>
              <a:buSzPct val="100000"/>
              <a:buFont typeface="Arial" panose="020B0604020202020204" pitchFamily="34" charset="0"/>
              <a:buChar char="•"/>
            </a:pPr>
            <a:endParaRPr lang="en-US" dirty="0" smtClean="0">
              <a:solidFill>
                <a:srgbClr val="0054A6"/>
              </a:solidFill>
            </a:endParaRPr>
          </a:p>
          <a:p>
            <a:pPr marL="302433" indent="-302433" defTabSz="857693">
              <a:spcBef>
                <a:spcPts val="751"/>
              </a:spcBef>
              <a:buSzPct val="100000"/>
              <a:buFont typeface="Arial" panose="020B0604020202020204" pitchFamily="34" charset="0"/>
              <a:buChar char="•"/>
            </a:pPr>
            <a:endParaRPr lang="en-US" dirty="0">
              <a:solidFill>
                <a:srgbClr val="0054A6"/>
              </a:solidFill>
            </a:endParaRPr>
          </a:p>
          <a:p>
            <a:pPr marL="302433" indent="-302433" defTabSz="857693">
              <a:spcBef>
                <a:spcPts val="751"/>
              </a:spcBef>
              <a:buSzPct val="100000"/>
              <a:buFont typeface="Arial" panose="020B0604020202020204" pitchFamily="34" charset="0"/>
              <a:buChar char="•"/>
            </a:pPr>
            <a:endParaRPr lang="en-US" dirty="0" smtClean="0">
              <a:solidFill>
                <a:srgbClr val="0054A6"/>
              </a:solidFill>
            </a:endParaRPr>
          </a:p>
          <a:p>
            <a:pPr marL="302433" indent="-302433" defTabSz="857693">
              <a:spcBef>
                <a:spcPts val="751"/>
              </a:spcBef>
              <a:buSzPct val="100000"/>
              <a:buFont typeface="Arial" panose="020B0604020202020204" pitchFamily="34" charset="0"/>
              <a:buChar char="•"/>
            </a:pPr>
            <a:endParaRPr lang="en-US" dirty="0" smtClean="0">
              <a:solidFill>
                <a:srgbClr val="0054A6"/>
              </a:solidFill>
            </a:endParaRPr>
          </a:p>
          <a:p>
            <a:pPr marL="302433" indent="-302433" defTabSz="857693">
              <a:spcBef>
                <a:spcPts val="751"/>
              </a:spcBef>
              <a:buSzPct val="100000"/>
              <a:buFont typeface="Arial" panose="020B0604020202020204" pitchFamily="34" charset="0"/>
              <a:buChar char="•"/>
            </a:pPr>
            <a:endParaRPr lang="en-US" dirty="0">
              <a:solidFill>
                <a:srgbClr val="0054A6"/>
              </a:solidFill>
            </a:endParaRPr>
          </a:p>
          <a:p>
            <a:pPr defTabSz="857693">
              <a:spcBef>
                <a:spcPts val="751"/>
              </a:spcBef>
              <a:buSzPct val="100000"/>
            </a:pPr>
            <a:endParaRPr lang="en-US" dirty="0">
              <a:solidFill>
                <a:srgbClr val="0054A6"/>
              </a:solidFill>
            </a:endParaRPr>
          </a:p>
        </p:txBody>
      </p:sp>
      <p:sp>
        <p:nvSpPr>
          <p:cNvPr id="12" name="TextBox 11"/>
          <p:cNvSpPr txBox="1"/>
          <p:nvPr/>
        </p:nvSpPr>
        <p:spPr>
          <a:xfrm>
            <a:off x="6211019" y="3643959"/>
            <a:ext cx="2838383" cy="912463"/>
          </a:xfrm>
          <a:prstGeom prst="rect">
            <a:avLst/>
          </a:prstGeom>
          <a:solidFill>
            <a:schemeClr val="bg1"/>
          </a:solidFill>
          <a:ln>
            <a:solidFill>
              <a:schemeClr val="tx1"/>
            </a:solidFill>
          </a:ln>
        </p:spPr>
        <p:txBody>
          <a:bodyPr wrap="square" lIns="80678" tIns="40339" rIns="80678" bIns="40339" rtlCol="0">
            <a:spAutoFit/>
          </a:bodyPr>
          <a:lstStyle/>
          <a:p>
            <a:pPr defTabSz="457200"/>
            <a:r>
              <a:rPr lang="en-US" b="1" dirty="0">
                <a:solidFill>
                  <a:srgbClr val="0054A6"/>
                </a:solidFill>
              </a:rPr>
              <a:t>Since October 15, 2017</a:t>
            </a:r>
          </a:p>
          <a:p>
            <a:pPr defTabSz="457200"/>
            <a:r>
              <a:rPr lang="en-US" dirty="0">
                <a:solidFill>
                  <a:srgbClr val="0054A6"/>
                </a:solidFill>
              </a:rPr>
              <a:t>Unique Users: 1.5Million</a:t>
            </a:r>
          </a:p>
          <a:p>
            <a:pPr defTabSz="457200"/>
            <a:r>
              <a:rPr lang="en-US" dirty="0">
                <a:solidFill>
                  <a:srgbClr val="0054A6"/>
                </a:solidFill>
              </a:rPr>
              <a:t>Page Views: &gt;4.5Million</a:t>
            </a:r>
          </a:p>
        </p:txBody>
      </p:sp>
      <p:pic>
        <p:nvPicPr>
          <p:cNvPr id="14" name="Picture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4392706"/>
            <a:ext cx="4038600" cy="1627840"/>
          </a:xfrm>
          <a:prstGeom prst="rect">
            <a:avLst/>
          </a:prstGeom>
          <a:noFill/>
          <a:ln>
            <a:noFill/>
          </a:ln>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9269" y="1057302"/>
            <a:ext cx="3834734" cy="229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4427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3428999"/>
            <a:ext cx="978816" cy="1133705"/>
          </a:xfrm>
          <a:prstGeom prst="rect">
            <a:avLst/>
          </a:prstGeom>
          <a:noFill/>
          <a:ln>
            <a:noFill/>
          </a:ln>
        </p:spPr>
      </p:pic>
      <p:pic>
        <p:nvPicPr>
          <p:cNvPr id="3" name="Picture 2" descr="MotePowerpointTemplate_Standard4x3ratio_FooterEle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2" name="Title 1"/>
          <p:cNvSpPr>
            <a:spLocks noGrp="1"/>
          </p:cNvSpPr>
          <p:nvPr>
            <p:ph type="ctrTitle"/>
          </p:nvPr>
        </p:nvSpPr>
        <p:spPr>
          <a:xfrm>
            <a:off x="336011" y="381000"/>
            <a:ext cx="8170606" cy="704212"/>
          </a:xfrm>
        </p:spPr>
        <p:txBody>
          <a:bodyPr>
            <a:noAutofit/>
          </a:bodyPr>
          <a:lstStyle/>
          <a:p>
            <a:pPr>
              <a:lnSpc>
                <a:spcPts val="2500"/>
              </a:lnSpc>
            </a:pPr>
            <a:r>
              <a:rPr lang="en-US" sz="4800" b="1" dirty="0"/>
              <a:t>S</a:t>
            </a:r>
            <a:r>
              <a:rPr lang="en-US" sz="4800" b="1" dirty="0" smtClean="0"/>
              <a:t>mart </a:t>
            </a:r>
            <a:r>
              <a:rPr lang="en-US" sz="4800" b="1" dirty="0"/>
              <a:t>phone </a:t>
            </a:r>
            <a:r>
              <a:rPr lang="en-US" sz="4800" b="1" dirty="0" smtClean="0"/>
              <a:t>qPCR </a:t>
            </a:r>
            <a:endParaRPr lang="en-US" sz="4800" dirty="0"/>
          </a:p>
        </p:txBody>
      </p:sp>
      <p:sp>
        <p:nvSpPr>
          <p:cNvPr id="6" name="Rectangle 5"/>
          <p:cNvSpPr/>
          <p:nvPr/>
        </p:nvSpPr>
        <p:spPr>
          <a:xfrm>
            <a:off x="410223" y="1143000"/>
            <a:ext cx="6263149" cy="2539157"/>
          </a:xfrm>
          <a:prstGeom prst="rect">
            <a:avLst/>
          </a:prstGeom>
        </p:spPr>
        <p:txBody>
          <a:bodyPr wrap="square">
            <a:spAutoFit/>
          </a:bodyPr>
          <a:lstStyle/>
          <a:p>
            <a:pPr marL="285750" indent="-285750" defTabSz="457200">
              <a:lnSpc>
                <a:spcPct val="150000"/>
              </a:lnSpc>
              <a:buFont typeface="Arial" panose="020B0604020202020204" pitchFamily="34" charset="0"/>
              <a:buChar char="•"/>
            </a:pPr>
            <a:r>
              <a:rPr lang="en-US" dirty="0" smtClean="0">
                <a:solidFill>
                  <a:srgbClr val="0054A6"/>
                </a:solidFill>
              </a:rPr>
              <a:t>Web-interfaced </a:t>
            </a:r>
            <a:r>
              <a:rPr lang="en-US" dirty="0">
                <a:solidFill>
                  <a:srgbClr val="0054A6"/>
                </a:solidFill>
              </a:rPr>
              <a:t>detection methodologies that can provide accurate and timely cell monitoring </a:t>
            </a:r>
            <a:r>
              <a:rPr lang="en-US" dirty="0" smtClean="0">
                <a:solidFill>
                  <a:srgbClr val="0054A6"/>
                </a:solidFill>
              </a:rPr>
              <a:t>data</a:t>
            </a:r>
          </a:p>
          <a:p>
            <a:pPr marL="285750" indent="-285750" defTabSz="457200">
              <a:lnSpc>
                <a:spcPct val="150000"/>
              </a:lnSpc>
              <a:buFont typeface="Arial" panose="020B0604020202020204" pitchFamily="34" charset="0"/>
              <a:buChar char="•"/>
            </a:pPr>
            <a:r>
              <a:rPr lang="en-US" dirty="0"/>
              <a:t>Accelerate the development and validation of a hand-held, qPCR based </a:t>
            </a:r>
            <a:r>
              <a:rPr lang="en-US" i="1" dirty="0"/>
              <a:t>K. brevis </a:t>
            </a:r>
            <a:r>
              <a:rPr lang="en-US" dirty="0" smtClean="0"/>
              <a:t>detector and </a:t>
            </a:r>
            <a:r>
              <a:rPr lang="en-US" dirty="0"/>
              <a:t>develop protocols for integration into Citizen Science </a:t>
            </a:r>
            <a:r>
              <a:rPr lang="en-US" dirty="0" smtClean="0"/>
              <a:t>program </a:t>
            </a:r>
            <a:endParaRPr lang="en-US" dirty="0"/>
          </a:p>
          <a:p>
            <a:pPr marL="285750" indent="-285750" defTabSz="457200">
              <a:lnSpc>
                <a:spcPct val="150000"/>
              </a:lnSpc>
              <a:buFont typeface="Arial" panose="020B0604020202020204" pitchFamily="34" charset="0"/>
              <a:buChar char="•"/>
            </a:pPr>
            <a:endParaRPr lang="en-US" sz="1600" dirty="0">
              <a:solidFill>
                <a:srgbClr val="0054A6"/>
              </a:solidFill>
            </a:endParaRPr>
          </a:p>
        </p:txBody>
      </p:sp>
      <p:grpSp>
        <p:nvGrpSpPr>
          <p:cNvPr id="22" name="Group 21"/>
          <p:cNvGrpSpPr/>
          <p:nvPr/>
        </p:nvGrpSpPr>
        <p:grpSpPr>
          <a:xfrm>
            <a:off x="3190654" y="3361929"/>
            <a:ext cx="2586739" cy="2758849"/>
            <a:chOff x="6560708" y="2582882"/>
            <a:chExt cx="2586739" cy="2758849"/>
          </a:xfrm>
        </p:grpSpPr>
        <p:grpSp>
          <p:nvGrpSpPr>
            <p:cNvPr id="16" name="Group 15"/>
            <p:cNvGrpSpPr/>
            <p:nvPr/>
          </p:nvGrpSpPr>
          <p:grpSpPr>
            <a:xfrm>
              <a:off x="7295535" y="2993929"/>
              <a:ext cx="1818967" cy="1332139"/>
              <a:chOff x="7295535" y="3229897"/>
              <a:chExt cx="1818967" cy="1332139"/>
            </a:xfrm>
          </p:grpSpPr>
          <p:grpSp>
            <p:nvGrpSpPr>
              <p:cNvPr id="9" name="Group 8"/>
              <p:cNvGrpSpPr/>
              <p:nvPr/>
            </p:nvGrpSpPr>
            <p:grpSpPr>
              <a:xfrm>
                <a:off x="7875638" y="3229897"/>
                <a:ext cx="1238864" cy="1332139"/>
                <a:chOff x="582770" y="767442"/>
                <a:chExt cx="7311290" cy="6090558"/>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770" y="767443"/>
                  <a:ext cx="3431299" cy="609055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2760" y="767442"/>
                  <a:ext cx="3431300" cy="6090557"/>
                </a:xfrm>
                <a:prstGeom prst="rect">
                  <a:avLst/>
                </a:prstGeom>
              </p:spPr>
            </p:pic>
          </p:grpSp>
          <p:cxnSp>
            <p:nvCxnSpPr>
              <p:cNvPr id="13" name="Straight Connector 12"/>
              <p:cNvCxnSpPr/>
              <p:nvPr/>
            </p:nvCxnSpPr>
            <p:spPr>
              <a:xfrm flipV="1">
                <a:off x="7295535" y="3229897"/>
                <a:ext cx="609600" cy="2078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295535" y="4123556"/>
                <a:ext cx="609600" cy="3206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6890286" y="4326068"/>
              <a:ext cx="2257161" cy="1015663"/>
            </a:xfrm>
            <a:prstGeom prst="rect">
              <a:avLst/>
            </a:prstGeom>
            <a:noFill/>
          </p:spPr>
          <p:txBody>
            <a:bodyPr wrap="square" rtlCol="0">
              <a:spAutoFit/>
            </a:bodyPr>
            <a:lstStyle/>
            <a:p>
              <a:pPr marL="285750" indent="-285750" defTabSz="457200">
                <a:lnSpc>
                  <a:spcPts val="800"/>
                </a:lnSpc>
                <a:buClr>
                  <a:srgbClr val="FF0000"/>
                </a:buClr>
                <a:buFont typeface="Wingdings" panose="05000000000000000000" pitchFamily="2" charset="2"/>
                <a:buChar char="v"/>
              </a:pPr>
              <a:r>
                <a:rPr lang="en-US" sz="1200" dirty="0">
                  <a:solidFill>
                    <a:srgbClr val="0070C0"/>
                  </a:solidFill>
                </a:rPr>
                <a:t>9 samples per run</a:t>
              </a:r>
            </a:p>
            <a:p>
              <a:pPr marL="285750" indent="-285750" defTabSz="457200">
                <a:lnSpc>
                  <a:spcPts val="800"/>
                </a:lnSpc>
                <a:buClr>
                  <a:srgbClr val="FF0000"/>
                </a:buClr>
                <a:buFont typeface="Wingdings" panose="05000000000000000000" pitchFamily="2" charset="2"/>
                <a:buChar char="v"/>
              </a:pPr>
              <a:endParaRPr lang="en-US" sz="1200" dirty="0">
                <a:solidFill>
                  <a:srgbClr val="0070C0"/>
                </a:solidFill>
              </a:endParaRPr>
            </a:p>
            <a:p>
              <a:pPr marL="285750" indent="-285750" defTabSz="457200">
                <a:lnSpc>
                  <a:spcPts val="800"/>
                </a:lnSpc>
                <a:buClr>
                  <a:srgbClr val="FF0000"/>
                </a:buClr>
                <a:buFont typeface="Wingdings" panose="05000000000000000000" pitchFamily="2" charset="2"/>
                <a:buChar char="v"/>
              </a:pPr>
              <a:r>
                <a:rPr lang="en-US" sz="1200" dirty="0">
                  <a:solidFill>
                    <a:srgbClr val="0070C0"/>
                  </a:solidFill>
                </a:rPr>
                <a:t>3 qPCR assays at once</a:t>
              </a:r>
            </a:p>
            <a:p>
              <a:pPr marL="285750" indent="-285750" defTabSz="457200">
                <a:lnSpc>
                  <a:spcPts val="800"/>
                </a:lnSpc>
                <a:buClr>
                  <a:srgbClr val="FF0000"/>
                </a:buClr>
                <a:buFont typeface="Wingdings" panose="05000000000000000000" pitchFamily="2" charset="2"/>
                <a:buChar char="v"/>
              </a:pPr>
              <a:endParaRPr lang="en-US" sz="1200" dirty="0">
                <a:solidFill>
                  <a:srgbClr val="0070C0"/>
                </a:solidFill>
              </a:endParaRPr>
            </a:p>
            <a:p>
              <a:pPr marL="285750" indent="-285750" defTabSz="457200">
                <a:lnSpc>
                  <a:spcPts val="800"/>
                </a:lnSpc>
                <a:buClr>
                  <a:srgbClr val="FF0000"/>
                </a:buClr>
                <a:buFont typeface="Wingdings" panose="05000000000000000000" pitchFamily="2" charset="2"/>
                <a:buChar char="v"/>
              </a:pPr>
              <a:r>
                <a:rPr lang="en-US" sz="1200" dirty="0">
                  <a:solidFill>
                    <a:srgbClr val="0070C0"/>
                  </a:solidFill>
                </a:rPr>
                <a:t>Stable reagents</a:t>
              </a:r>
            </a:p>
            <a:p>
              <a:pPr marL="285750" indent="-285750" defTabSz="457200">
                <a:lnSpc>
                  <a:spcPts val="800"/>
                </a:lnSpc>
                <a:buClr>
                  <a:srgbClr val="FF0000"/>
                </a:buClr>
                <a:buFont typeface="Wingdings" panose="05000000000000000000" pitchFamily="2" charset="2"/>
                <a:buChar char="v"/>
              </a:pPr>
              <a:endParaRPr lang="en-US" sz="1200" dirty="0">
                <a:solidFill>
                  <a:srgbClr val="0070C0"/>
                </a:solidFill>
              </a:endParaRPr>
            </a:p>
            <a:p>
              <a:pPr marL="285750" indent="-285750" defTabSz="457200">
                <a:lnSpc>
                  <a:spcPts val="800"/>
                </a:lnSpc>
                <a:buClr>
                  <a:srgbClr val="FF0000"/>
                </a:buClr>
                <a:buFont typeface="Wingdings" panose="05000000000000000000" pitchFamily="2" charset="2"/>
                <a:buChar char="v"/>
              </a:pPr>
              <a:r>
                <a:rPr lang="en-US" sz="1200" dirty="0">
                  <a:solidFill>
                    <a:srgbClr val="0070C0"/>
                  </a:solidFill>
                </a:rPr>
                <a:t>Smartphone interface</a:t>
              </a:r>
            </a:p>
            <a:p>
              <a:pPr marL="285750" indent="-285750" defTabSz="457200">
                <a:lnSpc>
                  <a:spcPts val="800"/>
                </a:lnSpc>
                <a:buClr>
                  <a:srgbClr val="FF0000"/>
                </a:buClr>
                <a:buFont typeface="Wingdings" panose="05000000000000000000" pitchFamily="2" charset="2"/>
                <a:buChar char="v"/>
              </a:pPr>
              <a:endParaRPr lang="en-US" sz="1200" dirty="0">
                <a:solidFill>
                  <a:srgbClr val="0070C0"/>
                </a:solidFill>
              </a:endParaRPr>
            </a:p>
            <a:p>
              <a:pPr marL="285750" indent="-285750" defTabSz="457200">
                <a:lnSpc>
                  <a:spcPts val="800"/>
                </a:lnSpc>
                <a:buClr>
                  <a:srgbClr val="FF0000"/>
                </a:buClr>
                <a:buFont typeface="Wingdings" panose="05000000000000000000" pitchFamily="2" charset="2"/>
                <a:buChar char="v"/>
              </a:pPr>
              <a:r>
                <a:rPr lang="en-US" sz="1200" dirty="0">
                  <a:solidFill>
                    <a:srgbClr val="0070C0"/>
                  </a:solidFill>
                </a:rPr>
                <a:t>Cloud-based data storage</a:t>
              </a:r>
            </a:p>
          </p:txBody>
        </p:sp>
        <p:sp>
          <p:nvSpPr>
            <p:cNvPr id="20" name="TextBox 19"/>
            <p:cNvSpPr txBox="1"/>
            <p:nvPr/>
          </p:nvSpPr>
          <p:spPr>
            <a:xfrm>
              <a:off x="6560708" y="3834161"/>
              <a:ext cx="659155" cy="425758"/>
            </a:xfrm>
            <a:prstGeom prst="rect">
              <a:avLst/>
            </a:prstGeom>
            <a:noFill/>
          </p:spPr>
          <p:txBody>
            <a:bodyPr wrap="none" rtlCol="0">
              <a:spAutoFit/>
            </a:bodyPr>
            <a:lstStyle/>
            <a:p>
              <a:pPr algn="ctr" defTabSz="457200">
                <a:lnSpc>
                  <a:spcPts val="1300"/>
                </a:lnSpc>
              </a:pPr>
              <a:r>
                <a:rPr lang="en-US" sz="1400" b="1" dirty="0">
                  <a:solidFill>
                    <a:srgbClr val="0054A6"/>
                  </a:solidFill>
                </a:rPr>
                <a:t>Smart</a:t>
              </a:r>
            </a:p>
            <a:p>
              <a:pPr algn="ctr" defTabSz="457200">
                <a:lnSpc>
                  <a:spcPts val="1300"/>
                </a:lnSpc>
              </a:pPr>
              <a:r>
                <a:rPr lang="en-US" sz="1400" b="1" dirty="0">
                  <a:solidFill>
                    <a:srgbClr val="0054A6"/>
                  </a:solidFill>
                </a:rPr>
                <a:t>Phone</a:t>
              </a:r>
            </a:p>
          </p:txBody>
        </p:sp>
        <p:sp>
          <p:nvSpPr>
            <p:cNvPr id="19" name="TextBox 18"/>
            <p:cNvSpPr txBox="1"/>
            <p:nvPr/>
          </p:nvSpPr>
          <p:spPr>
            <a:xfrm>
              <a:off x="7791368" y="2582882"/>
              <a:ext cx="938077" cy="425758"/>
            </a:xfrm>
            <a:prstGeom prst="rect">
              <a:avLst/>
            </a:prstGeom>
            <a:noFill/>
          </p:spPr>
          <p:txBody>
            <a:bodyPr wrap="none" rtlCol="0">
              <a:spAutoFit/>
            </a:bodyPr>
            <a:lstStyle/>
            <a:p>
              <a:pPr algn="ctr" defTabSz="457200">
                <a:lnSpc>
                  <a:spcPts val="1300"/>
                </a:lnSpc>
              </a:pPr>
              <a:r>
                <a:rPr lang="en-US" sz="1400" b="1" dirty="0">
                  <a:solidFill>
                    <a:srgbClr val="0054A6"/>
                  </a:solidFill>
                </a:rPr>
                <a:t>Biomeme </a:t>
              </a:r>
            </a:p>
            <a:p>
              <a:pPr algn="ctr" defTabSz="457200">
                <a:lnSpc>
                  <a:spcPts val="1300"/>
                </a:lnSpc>
              </a:pPr>
              <a:r>
                <a:rPr lang="en-US" sz="1400" b="1" dirty="0">
                  <a:solidFill>
                    <a:srgbClr val="0054A6"/>
                  </a:solidFill>
                </a:rPr>
                <a:t>Three3</a:t>
              </a:r>
            </a:p>
          </p:txBody>
        </p:sp>
      </p:grpSp>
    </p:spTree>
    <p:extLst>
      <p:ext uri="{BB962C8B-B14F-4D97-AF65-F5344CB8AC3E}">
        <p14:creationId xmlns:p14="http://schemas.microsoft.com/office/powerpoint/2010/main" val="3902365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2" name="Title 1"/>
          <p:cNvSpPr>
            <a:spLocks noGrp="1"/>
          </p:cNvSpPr>
          <p:nvPr>
            <p:ph type="ctrTitle"/>
          </p:nvPr>
        </p:nvSpPr>
        <p:spPr>
          <a:xfrm>
            <a:off x="983384" y="304800"/>
            <a:ext cx="7177232" cy="475611"/>
          </a:xfrm>
        </p:spPr>
        <p:txBody>
          <a:bodyPr>
            <a:noAutofit/>
          </a:bodyPr>
          <a:lstStyle/>
          <a:p>
            <a:r>
              <a:rPr lang="en-US" sz="4000" b="1" dirty="0"/>
              <a:t>Mitigation Products &amp; </a:t>
            </a:r>
            <a:r>
              <a:rPr lang="en-US" sz="4000" b="1" dirty="0" smtClean="0"/>
              <a:t>Processes</a:t>
            </a:r>
            <a:endParaRPr lang="en-US" sz="4000" dirty="0"/>
          </a:p>
        </p:txBody>
      </p:sp>
      <p:sp>
        <p:nvSpPr>
          <p:cNvPr id="8" name="Subtitle 7"/>
          <p:cNvSpPr>
            <a:spLocks noGrp="1"/>
          </p:cNvSpPr>
          <p:nvPr>
            <p:ph type="subTitle" idx="1"/>
          </p:nvPr>
        </p:nvSpPr>
        <p:spPr>
          <a:xfrm>
            <a:off x="304800" y="837783"/>
            <a:ext cx="6432955" cy="5147854"/>
          </a:xfrm>
        </p:spPr>
        <p:txBody>
          <a:bodyPr>
            <a:noAutofit/>
          </a:bodyPr>
          <a:lstStyle/>
          <a:p>
            <a:pPr algn="l"/>
            <a:endParaRPr lang="en-US" sz="1400" b="1" dirty="0" smtClean="0">
              <a:solidFill>
                <a:schemeClr val="tx1"/>
              </a:solidFill>
            </a:endParaRPr>
          </a:p>
          <a:p>
            <a:pPr marL="285750" indent="-285750" algn="l">
              <a:buFont typeface="Arial" panose="020B0604020202020204" pitchFamily="34" charset="0"/>
              <a:buChar char="•"/>
            </a:pPr>
            <a:r>
              <a:rPr lang="en-US" sz="1600" dirty="0">
                <a:solidFill>
                  <a:schemeClr val="tx1"/>
                </a:solidFill>
              </a:rPr>
              <a:t>D</a:t>
            </a:r>
            <a:r>
              <a:rPr lang="en-US" sz="1600" dirty="0" smtClean="0">
                <a:solidFill>
                  <a:schemeClr val="tx1"/>
                </a:solidFill>
              </a:rPr>
              <a:t>evelop</a:t>
            </a:r>
            <a:r>
              <a:rPr lang="en-US" sz="1600" dirty="0">
                <a:solidFill>
                  <a:schemeClr val="tx1"/>
                </a:solidFill>
              </a:rPr>
              <a:t>, </a:t>
            </a:r>
            <a:r>
              <a:rPr lang="en-US" sz="1600" dirty="0" smtClean="0">
                <a:solidFill>
                  <a:schemeClr val="tx1"/>
                </a:solidFill>
              </a:rPr>
              <a:t>test, </a:t>
            </a:r>
            <a:r>
              <a:rPr lang="en-US" sz="1600" dirty="0">
                <a:solidFill>
                  <a:schemeClr val="tx1"/>
                </a:solidFill>
              </a:rPr>
              <a:t>and implement the most effective and ecologically sound products </a:t>
            </a:r>
            <a:r>
              <a:rPr lang="en-US" sz="1600" dirty="0" smtClean="0">
                <a:solidFill>
                  <a:schemeClr val="tx1"/>
                </a:solidFill>
              </a:rPr>
              <a:t>with </a:t>
            </a:r>
            <a:r>
              <a:rPr lang="en-US" sz="1600" dirty="0">
                <a:solidFill>
                  <a:schemeClr val="tx1"/>
                </a:solidFill>
              </a:rPr>
              <a:t>experts from multiple external research </a:t>
            </a:r>
            <a:r>
              <a:rPr lang="en-US" sz="1600" dirty="0" smtClean="0">
                <a:solidFill>
                  <a:schemeClr val="tx1"/>
                </a:solidFill>
              </a:rPr>
              <a:t>institutions</a:t>
            </a:r>
          </a:p>
          <a:p>
            <a:pPr marL="742950" lvl="1" indent="-285750" algn="l">
              <a:buFont typeface="Arial" panose="020B0604020202020204" pitchFamily="34" charset="0"/>
              <a:buChar char="•"/>
            </a:pPr>
            <a:r>
              <a:rPr lang="en-US" sz="1600" dirty="0" smtClean="0">
                <a:solidFill>
                  <a:schemeClr val="tx1"/>
                </a:solidFill>
              </a:rPr>
              <a:t>Clay,  allelopathic plants, and chemical products</a:t>
            </a:r>
          </a:p>
          <a:p>
            <a:pPr algn="l"/>
            <a:endParaRPr lang="en-US" sz="800" b="1" dirty="0">
              <a:solidFill>
                <a:schemeClr val="tx1"/>
              </a:solidFill>
            </a:endParaRPr>
          </a:p>
          <a:p>
            <a:pPr marL="285750" indent="-285750" algn="l">
              <a:buFont typeface="Arial" panose="020B0604020202020204" pitchFamily="34" charset="0"/>
              <a:buChar char="•"/>
            </a:pPr>
            <a:r>
              <a:rPr lang="en-US" sz="1600" dirty="0" smtClean="0">
                <a:solidFill>
                  <a:schemeClr val="tx1"/>
                </a:solidFill>
              </a:rPr>
              <a:t>Implement a </a:t>
            </a:r>
            <a:r>
              <a:rPr lang="en-US" sz="1600" dirty="0">
                <a:solidFill>
                  <a:schemeClr val="tx1"/>
                </a:solidFill>
              </a:rPr>
              <a:t>tiered approach </a:t>
            </a:r>
            <a:r>
              <a:rPr lang="en-US" sz="1600" dirty="0" smtClean="0">
                <a:solidFill>
                  <a:schemeClr val="tx1"/>
                </a:solidFill>
              </a:rPr>
              <a:t>to investigate products in </a:t>
            </a:r>
            <a:r>
              <a:rPr lang="en-US" sz="1600" dirty="0">
                <a:solidFill>
                  <a:schemeClr val="tx1"/>
                </a:solidFill>
              </a:rPr>
              <a:t>a </a:t>
            </a:r>
            <a:r>
              <a:rPr lang="en-US" sz="1600" dirty="0" smtClean="0">
                <a:solidFill>
                  <a:schemeClr val="tx1"/>
                </a:solidFill>
              </a:rPr>
              <a:t>science-based protocol to identify </a:t>
            </a:r>
            <a:r>
              <a:rPr lang="en-US" sz="1600" dirty="0">
                <a:solidFill>
                  <a:schemeClr val="tx1"/>
                </a:solidFill>
              </a:rPr>
              <a:t>the most effective and ecologically sound products and technologies for mitigation and/or control of adverse impacts of Florida Red </a:t>
            </a:r>
            <a:r>
              <a:rPr lang="en-US" sz="1600" dirty="0" smtClean="0">
                <a:solidFill>
                  <a:schemeClr val="tx1"/>
                </a:solidFill>
              </a:rPr>
              <a:t>Tides</a:t>
            </a:r>
            <a:endParaRPr lang="en-US" sz="1600" dirty="0">
              <a:solidFill>
                <a:schemeClr val="tx1"/>
              </a:solidFill>
            </a:endParaRPr>
          </a:p>
          <a:p>
            <a:pPr marL="742950" lvl="1" indent="-285750" algn="l">
              <a:buFont typeface="Arial" panose="020B0604020202020204" pitchFamily="34" charset="0"/>
              <a:buChar char="•"/>
            </a:pPr>
            <a:r>
              <a:rPr lang="en-US" sz="1600" dirty="0" smtClean="0">
                <a:solidFill>
                  <a:schemeClr val="tx1"/>
                </a:solidFill>
              </a:rPr>
              <a:t>Tier </a:t>
            </a:r>
            <a:r>
              <a:rPr lang="en-US" sz="1600" dirty="0">
                <a:solidFill>
                  <a:schemeClr val="tx1"/>
                </a:solidFill>
              </a:rPr>
              <a:t>1. Lab-scale </a:t>
            </a:r>
            <a:r>
              <a:rPr lang="en-US" sz="1600" dirty="0" smtClean="0">
                <a:solidFill>
                  <a:schemeClr val="tx1"/>
                </a:solidFill>
              </a:rPr>
              <a:t>tests </a:t>
            </a:r>
            <a:r>
              <a:rPr lang="en-US" sz="1600" dirty="0">
                <a:solidFill>
                  <a:schemeClr val="tx1"/>
                </a:solidFill>
              </a:rPr>
              <a:t>to determine the effective methodology for eliminating  </a:t>
            </a:r>
            <a:r>
              <a:rPr lang="en-US" sz="1600" i="1" dirty="0" smtClean="0">
                <a:solidFill>
                  <a:schemeClr val="tx1"/>
                </a:solidFill>
              </a:rPr>
              <a:t>K</a:t>
            </a:r>
            <a:r>
              <a:rPr lang="en-US" sz="1600" i="1" dirty="0">
                <a:solidFill>
                  <a:schemeClr val="tx1"/>
                </a:solidFill>
              </a:rPr>
              <a:t>. brevis </a:t>
            </a:r>
            <a:r>
              <a:rPr lang="en-US" sz="1600" dirty="0">
                <a:solidFill>
                  <a:schemeClr val="tx1"/>
                </a:solidFill>
              </a:rPr>
              <a:t>cells and </a:t>
            </a:r>
            <a:r>
              <a:rPr lang="en-US" sz="1600" dirty="0" smtClean="0">
                <a:solidFill>
                  <a:schemeClr val="tx1"/>
                </a:solidFill>
              </a:rPr>
              <a:t>toxins</a:t>
            </a:r>
          </a:p>
          <a:p>
            <a:pPr marL="742950" lvl="1" indent="-285750" algn="l">
              <a:buFont typeface="Arial" panose="020B0604020202020204" pitchFamily="34" charset="0"/>
              <a:buChar char="•"/>
            </a:pPr>
            <a:r>
              <a:rPr lang="en-US" sz="1600" dirty="0" smtClean="0">
                <a:solidFill>
                  <a:schemeClr val="tx1"/>
                </a:solidFill>
              </a:rPr>
              <a:t> </a:t>
            </a:r>
            <a:r>
              <a:rPr lang="en-US" sz="1600" dirty="0">
                <a:solidFill>
                  <a:schemeClr val="tx1"/>
                </a:solidFill>
              </a:rPr>
              <a:t>Tier 2. Mesocosm-scale (larger volume, multiple organisms) to assess impacts of non-targeted marine organisms and water </a:t>
            </a:r>
            <a:r>
              <a:rPr lang="en-US" sz="1600" dirty="0" smtClean="0">
                <a:solidFill>
                  <a:schemeClr val="tx1"/>
                </a:solidFill>
              </a:rPr>
              <a:t>quality</a:t>
            </a:r>
          </a:p>
          <a:p>
            <a:pPr marL="742950" lvl="1" indent="-285750" algn="l">
              <a:buFont typeface="Arial" panose="020B0604020202020204" pitchFamily="34" charset="0"/>
              <a:buChar char="•"/>
            </a:pPr>
            <a:r>
              <a:rPr lang="en-US" sz="1600" dirty="0" smtClean="0">
                <a:solidFill>
                  <a:schemeClr val="tx1"/>
                </a:solidFill>
              </a:rPr>
              <a:t>Tier </a:t>
            </a:r>
            <a:r>
              <a:rPr lang="en-US" sz="1600" dirty="0">
                <a:solidFill>
                  <a:schemeClr val="tx1"/>
                </a:solidFill>
              </a:rPr>
              <a:t>3. Open Field applications: </a:t>
            </a:r>
            <a:r>
              <a:rPr lang="en-US" sz="1600" dirty="0" smtClean="0">
                <a:solidFill>
                  <a:schemeClr val="tx1"/>
                </a:solidFill>
              </a:rPr>
              <a:t>Test </a:t>
            </a:r>
            <a:r>
              <a:rPr lang="en-US" sz="1600" dirty="0">
                <a:solidFill>
                  <a:schemeClr val="tx1"/>
                </a:solidFill>
              </a:rPr>
              <a:t>the most appropriate method(s) under natural field conditions </a:t>
            </a:r>
            <a:r>
              <a:rPr lang="en-US" sz="1600" dirty="0" smtClean="0">
                <a:solidFill>
                  <a:schemeClr val="tx1"/>
                </a:solidFill>
              </a:rPr>
              <a:t>(timing </a:t>
            </a:r>
            <a:r>
              <a:rPr lang="en-US" sz="1600" dirty="0">
                <a:solidFill>
                  <a:schemeClr val="tx1"/>
                </a:solidFill>
              </a:rPr>
              <a:t>depends on outcome of previous tests, </a:t>
            </a:r>
            <a:r>
              <a:rPr lang="en-US" sz="1600" dirty="0" smtClean="0">
                <a:solidFill>
                  <a:schemeClr val="tx1"/>
                </a:solidFill>
              </a:rPr>
              <a:t>permission </a:t>
            </a:r>
            <a:r>
              <a:rPr lang="en-US" sz="1600" dirty="0">
                <a:solidFill>
                  <a:schemeClr val="tx1"/>
                </a:solidFill>
              </a:rPr>
              <a:t>for field application and </a:t>
            </a:r>
            <a:r>
              <a:rPr lang="en-US" sz="1600" dirty="0" smtClean="0">
                <a:solidFill>
                  <a:schemeClr val="tx1"/>
                </a:solidFill>
              </a:rPr>
              <a:t>red </a:t>
            </a:r>
            <a:r>
              <a:rPr lang="en-US" sz="1600" dirty="0">
                <a:solidFill>
                  <a:schemeClr val="tx1"/>
                </a:solidFill>
              </a:rPr>
              <a:t>tide </a:t>
            </a:r>
            <a:r>
              <a:rPr lang="en-US" sz="1600" dirty="0" smtClean="0">
                <a:solidFill>
                  <a:schemeClr val="tx1"/>
                </a:solidFill>
              </a:rPr>
              <a:t>events)</a:t>
            </a:r>
            <a:endParaRPr lang="en-US" sz="1600" dirty="0">
              <a:solidFill>
                <a:schemeClr val="tx1"/>
              </a:solidFill>
            </a:endParaRPr>
          </a:p>
          <a:p>
            <a:pPr algn="l"/>
            <a:endParaRPr lang="en-US" sz="1600" b="1" dirty="0"/>
          </a:p>
          <a:p>
            <a:pPr algn="l"/>
            <a:endParaRPr lang="en-US" sz="1600" dirty="0">
              <a:solidFill>
                <a:srgbClr val="5BA2C9"/>
              </a:solidFill>
            </a:endParaRPr>
          </a:p>
        </p:txBody>
      </p:sp>
      <p:pic>
        <p:nvPicPr>
          <p:cNvPr id="5" name="Google Shape;160;p25"/>
          <p:cNvPicPr preferRelativeResize="0"/>
          <p:nvPr/>
        </p:nvPicPr>
        <p:blipFill rotWithShape="1">
          <a:blip r:embed="rId4">
            <a:alphaModFix/>
          </a:blip>
          <a:srcRect/>
          <a:stretch/>
        </p:blipFill>
        <p:spPr>
          <a:xfrm>
            <a:off x="6908746" y="4358623"/>
            <a:ext cx="1997612" cy="1109589"/>
          </a:xfrm>
          <a:prstGeom prst="rect">
            <a:avLst/>
          </a:prstGeom>
          <a:noFill/>
          <a:ln w="12700">
            <a:solidFill>
              <a:schemeClr val="tx1"/>
            </a:solidFill>
          </a:ln>
        </p:spPr>
      </p:pic>
      <p:sp>
        <p:nvSpPr>
          <p:cNvPr id="4" name="TextBox 3"/>
          <p:cNvSpPr txBox="1"/>
          <p:nvPr/>
        </p:nvSpPr>
        <p:spPr>
          <a:xfrm>
            <a:off x="6871321" y="5468212"/>
            <a:ext cx="2133264" cy="461665"/>
          </a:xfrm>
          <a:prstGeom prst="rect">
            <a:avLst/>
          </a:prstGeom>
          <a:noFill/>
        </p:spPr>
        <p:txBody>
          <a:bodyPr wrap="square" rtlCol="0">
            <a:spAutoFit/>
          </a:bodyPr>
          <a:lstStyle/>
          <a:p>
            <a:pPr algn="ctr" defTabSz="457200"/>
            <a:r>
              <a:rPr lang="en-US" sz="1200" b="1" dirty="0" smtClean="0">
                <a:solidFill>
                  <a:srgbClr val="0054A6">
                    <a:lumMod val="50000"/>
                  </a:srgbClr>
                </a:solidFill>
              </a:rPr>
              <a:t>Tier-3 </a:t>
            </a:r>
          </a:p>
          <a:p>
            <a:pPr algn="ctr" defTabSz="457200"/>
            <a:r>
              <a:rPr lang="en-US" sz="1200" b="1" dirty="0" smtClean="0">
                <a:solidFill>
                  <a:srgbClr val="0054A6">
                    <a:lumMod val="50000"/>
                  </a:srgbClr>
                </a:solidFill>
              </a:rPr>
              <a:t>Clay field application in canal</a:t>
            </a:r>
            <a:endParaRPr lang="en-US" sz="1200" b="1" dirty="0">
              <a:solidFill>
                <a:srgbClr val="0054A6">
                  <a:lumMod val="50000"/>
                </a:srgbClr>
              </a:solidFill>
            </a:endParaRPr>
          </a:p>
        </p:txBody>
      </p:sp>
      <p:sp>
        <p:nvSpPr>
          <p:cNvPr id="6" name="TextBox 5"/>
          <p:cNvSpPr txBox="1"/>
          <p:nvPr/>
        </p:nvSpPr>
        <p:spPr>
          <a:xfrm>
            <a:off x="7111439" y="4011556"/>
            <a:ext cx="1744389" cy="276999"/>
          </a:xfrm>
          <a:prstGeom prst="rect">
            <a:avLst/>
          </a:prstGeom>
          <a:noFill/>
        </p:spPr>
        <p:txBody>
          <a:bodyPr wrap="square" rtlCol="0">
            <a:spAutoFit/>
          </a:bodyPr>
          <a:lstStyle/>
          <a:p>
            <a:pPr defTabSz="457200"/>
            <a:r>
              <a:rPr lang="en-US" sz="1200" b="1" dirty="0" smtClean="0">
                <a:solidFill>
                  <a:srgbClr val="0054A6">
                    <a:lumMod val="50000"/>
                  </a:srgbClr>
                </a:solidFill>
              </a:rPr>
              <a:t>Tier-2 </a:t>
            </a:r>
            <a:r>
              <a:rPr lang="en-US" sz="1200" b="1" dirty="0" err="1" smtClean="0">
                <a:solidFill>
                  <a:srgbClr val="0054A6">
                    <a:lumMod val="50000"/>
                  </a:srgbClr>
                </a:solidFill>
              </a:rPr>
              <a:t>Mesocosm</a:t>
            </a:r>
            <a:r>
              <a:rPr lang="en-US" sz="1200" b="1" dirty="0" smtClean="0">
                <a:solidFill>
                  <a:srgbClr val="0054A6">
                    <a:lumMod val="50000"/>
                  </a:srgbClr>
                </a:solidFill>
              </a:rPr>
              <a:t>- scale </a:t>
            </a:r>
            <a:endParaRPr lang="en-US" sz="1200" b="1" dirty="0">
              <a:solidFill>
                <a:srgbClr val="0054A6">
                  <a:lumMod val="50000"/>
                </a:srgbClr>
              </a:solidFill>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7484" y="1213061"/>
            <a:ext cx="892293" cy="1189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268924" y="2402823"/>
            <a:ext cx="1429413" cy="276999"/>
          </a:xfrm>
          <a:prstGeom prst="rect">
            <a:avLst/>
          </a:prstGeom>
          <a:noFill/>
        </p:spPr>
        <p:txBody>
          <a:bodyPr wrap="square" rtlCol="0">
            <a:spAutoFit/>
          </a:bodyPr>
          <a:lstStyle/>
          <a:p>
            <a:pPr defTabSz="457200"/>
            <a:r>
              <a:rPr lang="en-US" sz="1200" b="1" dirty="0" smtClean="0">
                <a:solidFill>
                  <a:srgbClr val="0054A6">
                    <a:lumMod val="50000"/>
                  </a:srgbClr>
                </a:solidFill>
              </a:rPr>
              <a:t>Tier-1 Lab studies</a:t>
            </a:r>
            <a:endParaRPr lang="en-US" sz="1200" b="1" dirty="0">
              <a:solidFill>
                <a:srgbClr val="0054A6">
                  <a:lumMod val="50000"/>
                </a:srgbClr>
              </a:solidFill>
            </a:endParaRPr>
          </a:p>
        </p:txBody>
      </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752" y="2811833"/>
            <a:ext cx="1629597" cy="11997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98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fade">
                                      <p:cBhvr>
                                        <p:cTn id="13" dur="500"/>
                                        <p:tgtEl>
                                          <p:spTgt spid="8">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fade">
                                      <p:cBhvr>
                                        <p:cTn id="16" dur="500"/>
                                        <p:tgtEl>
                                          <p:spTgt spid="8">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fade">
                                      <p:cBhvr>
                                        <p:cTn id="19" dur="500"/>
                                        <p:tgtEl>
                                          <p:spTgt spid="8">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fade">
                                      <p:cBhvr>
                                        <p:cTn id="22" dur="500"/>
                                        <p:tgtEl>
                                          <p:spTgt spid="8">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fade">
                                      <p:cBhvr>
                                        <p:cTn id="40" dur="500"/>
                                        <p:tgtEl>
                                          <p:spTgt spid="4">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fade">
                                      <p:cBhvr>
                                        <p:cTn id="4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Partner Led Projects </a:t>
            </a:r>
            <a:br>
              <a:rPr lang="en-US" b="1" dirty="0" smtClean="0">
                <a:solidFill>
                  <a:schemeClr val="tx2"/>
                </a:solidFill>
              </a:rPr>
            </a:br>
            <a:r>
              <a:rPr lang="en-US" b="1" dirty="0" smtClean="0">
                <a:solidFill>
                  <a:schemeClr val="tx2"/>
                </a:solidFill>
              </a:rPr>
              <a:t>Red Tide Initiative Engagement</a:t>
            </a:r>
            <a:endParaRPr lang="en-US" b="1" dirty="0">
              <a:solidFill>
                <a:schemeClr val="tx2"/>
              </a:solidFill>
            </a:endParaRPr>
          </a:p>
        </p:txBody>
      </p:sp>
      <p:sp>
        <p:nvSpPr>
          <p:cNvPr id="3" name="Content Placeholder 2"/>
          <p:cNvSpPr>
            <a:spLocks noGrp="1"/>
          </p:cNvSpPr>
          <p:nvPr>
            <p:ph idx="1"/>
          </p:nvPr>
        </p:nvSpPr>
        <p:spPr>
          <a:xfrm>
            <a:off x="457200" y="2057400"/>
            <a:ext cx="8229600" cy="4525963"/>
          </a:xfrm>
        </p:spPr>
        <p:txBody>
          <a:bodyPr/>
          <a:lstStyle/>
          <a:p>
            <a:r>
              <a:rPr lang="en-US" sz="2800" dirty="0" smtClean="0">
                <a:solidFill>
                  <a:schemeClr val="tx2"/>
                </a:solidFill>
              </a:rPr>
              <a:t>Mote will facilitate funding engagement (as stated in Initiative statute):</a:t>
            </a:r>
            <a:endParaRPr lang="en-US" sz="2800" dirty="0">
              <a:solidFill>
                <a:schemeClr val="tx2"/>
              </a:solidFill>
            </a:endParaRPr>
          </a:p>
          <a:p>
            <a:pPr lvl="1"/>
            <a:r>
              <a:rPr lang="en-US" sz="2400" dirty="0">
                <a:solidFill>
                  <a:schemeClr val="tx2"/>
                </a:solidFill>
              </a:rPr>
              <a:t>Leverage state funds with private and federal funds</a:t>
            </a:r>
          </a:p>
          <a:p>
            <a:pPr lvl="1"/>
            <a:r>
              <a:rPr lang="en-US" sz="2400" dirty="0">
                <a:solidFill>
                  <a:schemeClr val="tx2"/>
                </a:solidFill>
              </a:rPr>
              <a:t>Mote may use a portion of appropriation to fund other marine science and technology development organizations in Florida and around the world to pursue applied research and technology</a:t>
            </a:r>
          </a:p>
          <a:p>
            <a:endParaRPr lang="en-US" dirty="0"/>
          </a:p>
        </p:txBody>
      </p:sp>
      <p:pic>
        <p:nvPicPr>
          <p:cNvPr id="4" name="Picture 3"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Tree>
    <p:extLst>
      <p:ext uri="{BB962C8B-B14F-4D97-AF65-F5344CB8AC3E}">
        <p14:creationId xmlns:p14="http://schemas.microsoft.com/office/powerpoint/2010/main" val="31610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30" y="-144217"/>
            <a:ext cx="9005977" cy="1143000"/>
          </a:xfrm>
        </p:spPr>
        <p:txBody>
          <a:bodyPr>
            <a:normAutofit/>
          </a:bodyPr>
          <a:lstStyle/>
          <a:p>
            <a:r>
              <a:rPr lang="en-US" b="1" dirty="0" smtClean="0"/>
              <a:t>Partner Led Proposals</a:t>
            </a:r>
            <a:endParaRPr lang="en-US" b="1" dirty="0"/>
          </a:p>
        </p:txBody>
      </p:sp>
      <p:sp>
        <p:nvSpPr>
          <p:cNvPr id="3" name="Content Placeholder 2"/>
          <p:cNvSpPr>
            <a:spLocks noGrp="1"/>
          </p:cNvSpPr>
          <p:nvPr>
            <p:ph idx="1"/>
          </p:nvPr>
        </p:nvSpPr>
        <p:spPr>
          <a:xfrm>
            <a:off x="457200" y="533400"/>
            <a:ext cx="9601200" cy="5490210"/>
          </a:xfrm>
        </p:spPr>
        <p:txBody>
          <a:bodyPr>
            <a:normAutofit fontScale="47500" lnSpcReduction="20000"/>
          </a:bodyPr>
          <a:lstStyle/>
          <a:p>
            <a:pPr marL="0" indent="0">
              <a:buNone/>
            </a:pPr>
            <a:endParaRPr lang="en-US" dirty="0" smtClean="0">
              <a:hlinkClick r:id="rId3"/>
            </a:endParaRPr>
          </a:p>
          <a:p>
            <a:r>
              <a:rPr lang="en-US" sz="3800" dirty="0" smtClean="0"/>
              <a:t>Open to any/all interested parties</a:t>
            </a:r>
          </a:p>
          <a:p>
            <a:r>
              <a:rPr lang="en-US" sz="3800" dirty="0"/>
              <a:t>~</a:t>
            </a:r>
            <a:r>
              <a:rPr lang="en-US" sz="3800" dirty="0" smtClean="0"/>
              <a:t>$1 Million in funding for partner led projects</a:t>
            </a:r>
          </a:p>
          <a:p>
            <a:pPr lvl="1"/>
            <a:r>
              <a:rPr lang="en-US" sz="3800" dirty="0" smtClean="0"/>
              <a:t>Support not to exceed 1 year, but may request longer in next RFP</a:t>
            </a:r>
          </a:p>
          <a:p>
            <a:pPr lvl="1"/>
            <a:r>
              <a:rPr lang="en-US" sz="3800" dirty="0" smtClean="0"/>
              <a:t>Anticipated $150K-$250K for 4 or 5 awards</a:t>
            </a:r>
          </a:p>
          <a:p>
            <a:r>
              <a:rPr lang="en-US" sz="3800" dirty="0" smtClean="0"/>
              <a:t>Year 1: </a:t>
            </a:r>
          </a:p>
          <a:p>
            <a:pPr lvl="1"/>
            <a:r>
              <a:rPr lang="en-US" sz="3800" dirty="0"/>
              <a:t>A</a:t>
            </a:r>
            <a:r>
              <a:rPr lang="en-US" sz="3800" dirty="0" smtClean="0"/>
              <a:t>nnounced Nov 7, Closed Jan 31 </a:t>
            </a:r>
          </a:p>
          <a:p>
            <a:pPr lvl="1"/>
            <a:r>
              <a:rPr lang="en-US" sz="3800" dirty="0" smtClean="0"/>
              <a:t>5 Projects Selected for $1,018,000</a:t>
            </a:r>
          </a:p>
          <a:p>
            <a:pPr lvl="1"/>
            <a:r>
              <a:rPr lang="en-US" sz="3800" dirty="0" err="1" smtClean="0"/>
              <a:t>Subawarded</a:t>
            </a:r>
            <a:r>
              <a:rPr lang="en-US" sz="3800" dirty="0" smtClean="0"/>
              <a:t> in April and May</a:t>
            </a:r>
          </a:p>
          <a:p>
            <a:r>
              <a:rPr lang="en-US" sz="3800" dirty="0" smtClean="0"/>
              <a:t>Year 2:</a:t>
            </a:r>
          </a:p>
          <a:p>
            <a:pPr lvl="1"/>
            <a:r>
              <a:rPr lang="en-US" sz="3800" dirty="0" smtClean="0"/>
              <a:t>Announced May 1, </a:t>
            </a:r>
            <a:r>
              <a:rPr lang="en-US" sz="3800" b="1" dirty="0" smtClean="0"/>
              <a:t>Closes June 30</a:t>
            </a:r>
          </a:p>
          <a:p>
            <a:pPr lvl="1"/>
            <a:r>
              <a:rPr lang="en-US" sz="3800" dirty="0" smtClean="0"/>
              <a:t>Proposal Guidelines on Mote.org</a:t>
            </a:r>
          </a:p>
          <a:p>
            <a:pPr lvl="1"/>
            <a:r>
              <a:rPr lang="en-US" sz="3800" dirty="0" smtClean="0"/>
              <a:t>Submit Proposals to proposal@redtidemtdi.org</a:t>
            </a:r>
            <a:endParaRPr lang="en-US" sz="3800" dirty="0" smtClean="0">
              <a:solidFill>
                <a:schemeClr val="accent5">
                  <a:lumMod val="10000"/>
                </a:schemeClr>
              </a:solidFill>
            </a:endParaRPr>
          </a:p>
          <a:p>
            <a:pPr marL="342900" lvl="2" indent="-342900"/>
            <a:r>
              <a:rPr lang="en-US" sz="3800" dirty="0" smtClean="0"/>
              <a:t>Use of Mote facilities/infrastructure is encouraged</a:t>
            </a:r>
          </a:p>
          <a:p>
            <a:pPr marL="342900" lvl="2" indent="-342900"/>
            <a:r>
              <a:rPr lang="en-US" sz="3800" dirty="0" smtClean="0"/>
              <a:t>Partnership with Mote is encouraged</a:t>
            </a:r>
          </a:p>
          <a:p>
            <a:pPr marL="342900" lvl="2" indent="-342900"/>
            <a:r>
              <a:rPr lang="en-US" sz="3800" dirty="0" smtClean="0"/>
              <a:t>Partner Led Proposal Review Process:</a:t>
            </a:r>
          </a:p>
          <a:p>
            <a:pPr marL="800100" lvl="3" indent="-342900"/>
            <a:r>
              <a:rPr lang="en-US" sz="3800" dirty="0" smtClean="0"/>
              <a:t>Diverse set of red tide PhD level expertise  </a:t>
            </a:r>
          </a:p>
          <a:p>
            <a:pPr marL="800100" lvl="3" indent="-342900"/>
            <a:r>
              <a:rPr lang="en-US" sz="3800" dirty="0" smtClean="0"/>
              <a:t>Additional Non-Conflicted Mote Scientist Review </a:t>
            </a:r>
          </a:p>
          <a:p>
            <a:pPr marL="1257300" lvl="4" indent="-342900"/>
            <a:r>
              <a:rPr lang="en-US" sz="3800" dirty="0"/>
              <a:t>O</a:t>
            </a:r>
            <a:r>
              <a:rPr lang="en-US" sz="3800" dirty="0" smtClean="0"/>
              <a:t>rganized and provide all reviews together for Dr. Crosby’s review</a:t>
            </a:r>
          </a:p>
          <a:p>
            <a:pPr marL="1257300" lvl="4" indent="-342900"/>
            <a:r>
              <a:rPr lang="en-US" sz="3800" dirty="0" smtClean="0"/>
              <a:t>Presentations to Technical Advisory Council Meeting in Sept/Oct</a:t>
            </a:r>
          </a:p>
          <a:p>
            <a:endParaRPr lang="en-US" sz="3800" dirty="0" smtClean="0"/>
          </a:p>
          <a:p>
            <a:pPr lvl="1"/>
            <a:endParaRPr lang="en-US" sz="3400" dirty="0" smtClean="0"/>
          </a:p>
          <a:p>
            <a:endParaRPr lang="en-US" sz="3800" dirty="0" smtClean="0"/>
          </a:p>
          <a:p>
            <a:endParaRPr lang="en-US" sz="3800" dirty="0" smtClean="0"/>
          </a:p>
          <a:p>
            <a:endParaRPr lang="en-US" sz="2800" dirty="0" smtClean="0">
              <a:hlinkClick r:id="rId3"/>
            </a:endParaRPr>
          </a:p>
          <a:p>
            <a:pPr marL="0" indent="0">
              <a:buNone/>
            </a:pPr>
            <a:endParaRPr lang="en-US" sz="2800" dirty="0" smtClean="0"/>
          </a:p>
          <a:p>
            <a:endParaRPr lang="en-US" sz="2800" dirty="0" smtClean="0"/>
          </a:p>
        </p:txBody>
      </p:sp>
      <p:pic>
        <p:nvPicPr>
          <p:cNvPr id="4" name="Picture 3" descr="MotePowerpointTemplate_Standard4x3ratio_FooterEle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Tree>
    <p:extLst>
      <p:ext uri="{BB962C8B-B14F-4D97-AF65-F5344CB8AC3E}">
        <p14:creationId xmlns:p14="http://schemas.microsoft.com/office/powerpoint/2010/main" val="1769895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219"/>
            <a:ext cx="9066362" cy="1143000"/>
          </a:xfrm>
        </p:spPr>
        <p:txBody>
          <a:bodyPr>
            <a:normAutofit/>
          </a:bodyPr>
          <a:lstStyle/>
          <a:p>
            <a:r>
              <a:rPr lang="en-US" b="1" dirty="0" smtClean="0"/>
              <a:t>Year 1 Partner Led Projects</a:t>
            </a:r>
            <a:endParaRPr lang="en-US" b="1" dirty="0"/>
          </a:p>
        </p:txBody>
      </p:sp>
      <p:sp>
        <p:nvSpPr>
          <p:cNvPr id="3" name="Content Placeholder 2"/>
          <p:cNvSpPr>
            <a:spLocks noGrp="1"/>
          </p:cNvSpPr>
          <p:nvPr>
            <p:ph idx="1"/>
          </p:nvPr>
        </p:nvSpPr>
        <p:spPr>
          <a:xfrm>
            <a:off x="457200" y="1140189"/>
            <a:ext cx="8229600" cy="4837921"/>
          </a:xfrm>
        </p:spPr>
        <p:txBody>
          <a:bodyPr>
            <a:normAutofit lnSpcReduction="10000"/>
          </a:bodyPr>
          <a:lstStyle/>
          <a:p>
            <a:pPr marL="514350" indent="-514350">
              <a:buFont typeface="+mj-lt"/>
              <a:buAutoNum type="arabicPeriod"/>
            </a:pPr>
            <a:r>
              <a:rPr lang="en-US" sz="2400" dirty="0" smtClean="0"/>
              <a:t>Dr. Kathryn J. Coyne, University of Delaware: </a:t>
            </a:r>
            <a:r>
              <a:rPr lang="en-US" sz="2400" i="1" dirty="0" smtClean="0"/>
              <a:t>Optimizing production of a dinoflagellate–specific algicide for control of Karenia brevis</a:t>
            </a:r>
            <a:endParaRPr lang="en-US" sz="2400" dirty="0"/>
          </a:p>
          <a:p>
            <a:pPr marL="514350" indent="-514350">
              <a:buFont typeface="+mj-lt"/>
              <a:buAutoNum type="arabicPeriod"/>
            </a:pPr>
            <a:r>
              <a:rPr lang="en-US" sz="2400" dirty="0" smtClean="0"/>
              <a:t>Dr. Allen Place, University of Maryland: </a:t>
            </a:r>
            <a:r>
              <a:rPr lang="en-US" sz="2400" i="1" dirty="0" smtClean="0"/>
              <a:t>Pushing Karenia Over the Edge with Beer Derived Flavonoids </a:t>
            </a:r>
            <a:endParaRPr lang="en-US" sz="2400" dirty="0"/>
          </a:p>
          <a:p>
            <a:pPr marL="514350" indent="-514350">
              <a:buFont typeface="+mj-lt"/>
              <a:buAutoNum type="arabicPeriod"/>
            </a:pPr>
            <a:r>
              <a:rPr lang="en-US" sz="2400" dirty="0" smtClean="0"/>
              <a:t>Dr. Vijay John, Tulane University: </a:t>
            </a:r>
            <a:r>
              <a:rPr lang="en-US" sz="2400" i="1" dirty="0" smtClean="0"/>
              <a:t>A Thin Shroud with Integrated Algaecide to Flocculate and Sink Karenia brevis</a:t>
            </a:r>
          </a:p>
          <a:p>
            <a:pPr marL="514350" indent="-514350">
              <a:buFont typeface="+mj-lt"/>
              <a:buAutoNum type="arabicPeriod"/>
            </a:pPr>
            <a:r>
              <a:rPr lang="en-US" sz="2400" dirty="0" smtClean="0"/>
              <a:t>Dr. Don Anderson, Woods Hole Oceanographic Institute: </a:t>
            </a:r>
            <a:r>
              <a:rPr lang="en-US" sz="2400" i="1" dirty="0" smtClean="0"/>
              <a:t>Fate and Effects of Karenia brevis Cells, Toxins, and Nutrients Following Clay Application for Bloom Control</a:t>
            </a:r>
            <a:endParaRPr lang="en-US" sz="2400" dirty="0" smtClean="0"/>
          </a:p>
          <a:p>
            <a:pPr marL="514350" indent="-514350">
              <a:buFont typeface="+mj-lt"/>
              <a:buAutoNum type="arabicPeriod"/>
            </a:pPr>
            <a:r>
              <a:rPr lang="en-US" sz="2400" dirty="0" smtClean="0"/>
              <a:t>Dr. Michael Parsons, Florida Gulf Coast University: </a:t>
            </a:r>
            <a:r>
              <a:rPr lang="en-US" sz="2400" i="1" dirty="0" smtClean="0"/>
              <a:t>Examining the Feasibility of Removing and Composting Fish Carcasses to Mitigate Red Tide</a:t>
            </a:r>
          </a:p>
          <a:p>
            <a:pPr marL="514350" indent="-514350">
              <a:buFont typeface="+mj-lt"/>
              <a:buAutoNum type="arabicPeriod"/>
            </a:pPr>
            <a:endParaRPr lang="en-US" sz="2400" dirty="0"/>
          </a:p>
        </p:txBody>
      </p:sp>
      <p:pic>
        <p:nvPicPr>
          <p:cNvPr id="4" name="Picture 3" descr="MotePowerpointTemplate_Standard4x3ratio_FooterEle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36588"/>
            <a:ext cx="9144000" cy="1211580"/>
          </a:xfrm>
          <a:prstGeom prst="rect">
            <a:avLst/>
          </a:prstGeom>
        </p:spPr>
      </p:pic>
    </p:spTree>
    <p:extLst>
      <p:ext uri="{BB962C8B-B14F-4D97-AF65-F5344CB8AC3E}">
        <p14:creationId xmlns:p14="http://schemas.microsoft.com/office/powerpoint/2010/main" val="3247591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38"/>
            <a:ext cx="8229600" cy="1143000"/>
          </a:xfrm>
        </p:spPr>
        <p:txBody>
          <a:bodyPr/>
          <a:lstStyle/>
          <a:p>
            <a:r>
              <a:rPr lang="en-US" b="1" dirty="0" smtClean="0"/>
              <a:t>Proposal Guidelines Overview</a:t>
            </a:r>
            <a:endParaRPr lang="en-US" b="1" dirty="0"/>
          </a:p>
        </p:txBody>
      </p:sp>
      <p:sp>
        <p:nvSpPr>
          <p:cNvPr id="3" name="Content Placeholder 2"/>
          <p:cNvSpPr>
            <a:spLocks noGrp="1"/>
          </p:cNvSpPr>
          <p:nvPr>
            <p:ph idx="1"/>
          </p:nvPr>
        </p:nvSpPr>
        <p:spPr>
          <a:xfrm>
            <a:off x="457200" y="1136272"/>
            <a:ext cx="8229600" cy="4525963"/>
          </a:xfrm>
        </p:spPr>
        <p:txBody>
          <a:bodyPr>
            <a:normAutofit fontScale="92500"/>
          </a:bodyPr>
          <a:lstStyle/>
          <a:p>
            <a:r>
              <a:rPr lang="en-US" dirty="0" smtClean="0"/>
              <a:t>Checklist</a:t>
            </a:r>
          </a:p>
          <a:p>
            <a:r>
              <a:rPr lang="en-US" dirty="0" smtClean="0"/>
              <a:t>Cover Letter (1 page max)</a:t>
            </a:r>
          </a:p>
          <a:p>
            <a:pPr lvl="1"/>
            <a:r>
              <a:rPr lang="en-US" dirty="0" smtClean="0"/>
              <a:t>Title, PI, Organization, Overview, $ requested, Contact</a:t>
            </a:r>
          </a:p>
          <a:p>
            <a:r>
              <a:rPr lang="en-US" dirty="0" smtClean="0"/>
              <a:t>Project Description (5 pages max)</a:t>
            </a:r>
          </a:p>
          <a:p>
            <a:pPr lvl="1"/>
            <a:r>
              <a:rPr lang="en-US" dirty="0" smtClean="0"/>
              <a:t>Research, Objective, SOW, Timeline, Team and qualifications</a:t>
            </a:r>
          </a:p>
          <a:p>
            <a:r>
              <a:rPr lang="en-US" dirty="0" smtClean="0"/>
              <a:t>Project Budget (2 pages max)</a:t>
            </a:r>
          </a:p>
          <a:p>
            <a:pPr lvl="1"/>
            <a:r>
              <a:rPr lang="en-US" dirty="0" smtClean="0"/>
              <a:t>Salaries, fringe, indirect, equipment, travel, and subcontracts</a:t>
            </a:r>
          </a:p>
          <a:p>
            <a:endParaRPr lang="en-US" dirty="0"/>
          </a:p>
        </p:txBody>
      </p:sp>
      <p:pic>
        <p:nvPicPr>
          <p:cNvPr id="4" name="Picture 3" descr="MotePowerpointTemplate_Standard4x3ratio_FooterEle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Tree>
    <p:extLst>
      <p:ext uri="{BB962C8B-B14F-4D97-AF65-F5344CB8AC3E}">
        <p14:creationId xmlns:p14="http://schemas.microsoft.com/office/powerpoint/2010/main" val="42347193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Florida Red Tide Mitigation and Technology Development Initiative</a:t>
            </a:r>
            <a:endParaRPr lang="en-US" b="1" dirty="0">
              <a:solidFill>
                <a:schemeClr val="tx2"/>
              </a:solidFill>
            </a:endParaRP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90958" y="1600200"/>
            <a:ext cx="676208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580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4" name="Title 3"/>
          <p:cNvSpPr>
            <a:spLocks noGrp="1"/>
          </p:cNvSpPr>
          <p:nvPr>
            <p:ph type="ctrTitle"/>
          </p:nvPr>
        </p:nvSpPr>
        <p:spPr>
          <a:xfrm>
            <a:off x="609600" y="2743200"/>
            <a:ext cx="8229600" cy="1470025"/>
          </a:xfrm>
        </p:spPr>
        <p:txBody>
          <a:bodyPr>
            <a:normAutofit fontScale="90000"/>
          </a:bodyPr>
          <a:lstStyle/>
          <a:p>
            <a:r>
              <a:rPr lang="en-US" sz="6000" b="1" dirty="0" smtClean="0">
                <a:solidFill>
                  <a:schemeClr val="tx2"/>
                </a:solidFill>
              </a:rPr>
              <a:t>Questions?</a:t>
            </a:r>
            <a:br>
              <a:rPr lang="en-US" sz="6000" b="1" dirty="0" smtClean="0">
                <a:solidFill>
                  <a:schemeClr val="tx2"/>
                </a:solidFill>
              </a:rPr>
            </a:br>
            <a:r>
              <a:rPr lang="en-US" sz="6000" b="1" dirty="0" smtClean="0">
                <a:solidFill>
                  <a:schemeClr val="tx2"/>
                </a:solidFill>
              </a:rPr>
              <a:t/>
            </a:r>
            <a:br>
              <a:rPr lang="en-US" sz="6000" b="1" dirty="0" smtClean="0">
                <a:solidFill>
                  <a:schemeClr val="tx2"/>
                </a:solidFill>
              </a:rPr>
            </a:br>
            <a:r>
              <a:rPr lang="en-US" sz="3100" b="1" dirty="0" smtClean="0">
                <a:solidFill>
                  <a:schemeClr val="tx2"/>
                </a:solidFill>
              </a:rPr>
              <a:t>(Type your question in the Chat Box or Contact Kevin)</a:t>
            </a:r>
            <a:br>
              <a:rPr lang="en-US" sz="3100" b="1" dirty="0" smtClean="0">
                <a:solidFill>
                  <a:schemeClr val="tx2"/>
                </a:solidFill>
              </a:rPr>
            </a:br>
            <a:r>
              <a:rPr lang="en-US" b="1" dirty="0" smtClean="0">
                <a:solidFill>
                  <a:schemeClr val="tx2"/>
                </a:solidFill>
              </a:rPr>
              <a:t/>
            </a:r>
            <a:br>
              <a:rPr lang="en-US" b="1" dirty="0" smtClean="0">
                <a:solidFill>
                  <a:schemeClr val="tx2"/>
                </a:solidFill>
              </a:rPr>
            </a:br>
            <a:r>
              <a:rPr lang="en-US" b="1" dirty="0" smtClean="0">
                <a:solidFill>
                  <a:schemeClr val="tx2"/>
                </a:solidFill>
              </a:rPr>
              <a:t/>
            </a:r>
            <a:br>
              <a:rPr lang="en-US" b="1" dirty="0" smtClean="0">
                <a:solidFill>
                  <a:schemeClr val="tx2"/>
                </a:solidFill>
              </a:rPr>
            </a:br>
            <a:r>
              <a:rPr lang="en-US" sz="3100" dirty="0" smtClean="0">
                <a:solidFill>
                  <a:schemeClr val="tx2"/>
                </a:solidFill>
              </a:rPr>
              <a:t>Kevin Claridge</a:t>
            </a:r>
            <a:br>
              <a:rPr lang="en-US" sz="3100" dirty="0" smtClean="0">
                <a:solidFill>
                  <a:schemeClr val="tx2"/>
                </a:solidFill>
              </a:rPr>
            </a:br>
            <a:r>
              <a:rPr lang="en-US" sz="3100" dirty="0" smtClean="0">
                <a:solidFill>
                  <a:schemeClr val="tx2"/>
                </a:solidFill>
              </a:rPr>
              <a:t>941-388-4441 ext 275 or kclaridge@mote.org</a:t>
            </a:r>
            <a:br>
              <a:rPr lang="en-US" sz="3100" dirty="0" smtClean="0">
                <a:solidFill>
                  <a:schemeClr val="tx2"/>
                </a:solidFill>
              </a:rPr>
            </a:br>
            <a:r>
              <a:rPr lang="en-US" sz="3100" dirty="0"/>
              <a:t/>
            </a:r>
            <a:br>
              <a:rPr lang="en-US" sz="3100" dirty="0"/>
            </a:br>
            <a:endParaRPr lang="en-US" sz="3100" dirty="0"/>
          </a:p>
        </p:txBody>
      </p:sp>
    </p:spTree>
    <p:extLst>
      <p:ext uri="{BB962C8B-B14F-4D97-AF65-F5344CB8AC3E}">
        <p14:creationId xmlns:p14="http://schemas.microsoft.com/office/powerpoint/2010/main" val="2168534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Webinar Q &amp;A </a:t>
            </a:r>
            <a:endParaRPr lang="en-US" dirty="0"/>
          </a:p>
        </p:txBody>
      </p:sp>
      <p:sp>
        <p:nvSpPr>
          <p:cNvPr id="3" name="Content Placeholder 2"/>
          <p:cNvSpPr>
            <a:spLocks noGrp="1"/>
          </p:cNvSpPr>
          <p:nvPr>
            <p:ph idx="1"/>
          </p:nvPr>
        </p:nvSpPr>
        <p:spPr>
          <a:xfrm>
            <a:off x="381000" y="1066800"/>
            <a:ext cx="8229600" cy="4525963"/>
          </a:xfrm>
        </p:spPr>
        <p:txBody>
          <a:bodyPr>
            <a:noAutofit/>
          </a:bodyPr>
          <a:lstStyle/>
          <a:p>
            <a:pPr marL="0" indent="0">
              <a:buNone/>
            </a:pPr>
            <a:r>
              <a:rPr lang="en-US" sz="1200" b="1" dirty="0" smtClean="0"/>
              <a:t>Q:</a:t>
            </a:r>
            <a:r>
              <a:rPr lang="en-US" sz="1200" dirty="0" smtClean="0"/>
              <a:t>   How can we obtain more information on these projects you mentioned in brief so that our proposals are complimentary yet  </a:t>
            </a:r>
          </a:p>
          <a:p>
            <a:pPr marL="0" indent="0">
              <a:buNone/>
            </a:pPr>
            <a:r>
              <a:rPr lang="en-US" sz="1200" dirty="0"/>
              <a:t> </a:t>
            </a:r>
            <a:r>
              <a:rPr lang="en-US" sz="1200" dirty="0" smtClean="0"/>
              <a:t>       not overlapping?</a:t>
            </a:r>
          </a:p>
          <a:p>
            <a:pPr marL="0" indent="0">
              <a:buNone/>
            </a:pPr>
            <a:r>
              <a:rPr lang="en-US" sz="1200" b="1" dirty="0" smtClean="0"/>
              <a:t>A:  </a:t>
            </a:r>
            <a:r>
              <a:rPr lang="en-US" sz="1200" dirty="0" smtClean="0"/>
              <a:t>Please contact Kevin Claridge for specific Scopes of Works, Proposals, or Contracts – or you can also refer to the presentation </a:t>
            </a:r>
          </a:p>
          <a:p>
            <a:pPr marL="0" indent="0">
              <a:buNone/>
            </a:pPr>
            <a:r>
              <a:rPr lang="en-US" sz="1200" dirty="0"/>
              <a:t> </a:t>
            </a:r>
            <a:r>
              <a:rPr lang="en-US" sz="1200" dirty="0" smtClean="0"/>
              <a:t>      of the 2</a:t>
            </a:r>
            <a:r>
              <a:rPr lang="en-US" sz="1200" baseline="30000" dirty="0" smtClean="0"/>
              <a:t>nd</a:t>
            </a:r>
            <a:r>
              <a:rPr lang="en-US" sz="1200" dirty="0" smtClean="0"/>
              <a:t> Technical Advisory Council meeting available on the Mote Red Tide Initiative webpage.</a:t>
            </a:r>
          </a:p>
          <a:p>
            <a:pPr marL="0" indent="0">
              <a:buNone/>
            </a:pPr>
            <a:endParaRPr lang="en-US" sz="1200" dirty="0"/>
          </a:p>
          <a:p>
            <a:pPr marL="0" indent="0">
              <a:buNone/>
            </a:pPr>
            <a:r>
              <a:rPr lang="en-US" sz="1200" b="1" dirty="0" smtClean="0"/>
              <a:t>Q:</a:t>
            </a:r>
            <a:r>
              <a:rPr lang="en-US" sz="1200" dirty="0" smtClean="0"/>
              <a:t>  Is there a limit on organization overhead rates?</a:t>
            </a:r>
          </a:p>
          <a:p>
            <a:pPr marL="0" indent="0">
              <a:buNone/>
            </a:pPr>
            <a:r>
              <a:rPr lang="en-US" sz="1200" b="1" dirty="0" smtClean="0"/>
              <a:t>A:   </a:t>
            </a:r>
            <a:r>
              <a:rPr lang="en-US" sz="1200" dirty="0" smtClean="0"/>
              <a:t>No limit, but please provide information on your institution/organization’s usual rate.</a:t>
            </a:r>
          </a:p>
          <a:p>
            <a:pPr marL="0" indent="0">
              <a:buNone/>
            </a:pPr>
            <a:endParaRPr lang="en-US" sz="1200" dirty="0"/>
          </a:p>
          <a:p>
            <a:pPr marL="0" indent="0">
              <a:buNone/>
            </a:pPr>
            <a:r>
              <a:rPr lang="en-US" sz="1200" b="1" dirty="0" smtClean="0"/>
              <a:t>Q:</a:t>
            </a:r>
            <a:r>
              <a:rPr lang="en-US" sz="1200" dirty="0" smtClean="0"/>
              <a:t>  Do we need to include Mote costs in our budget?</a:t>
            </a:r>
          </a:p>
          <a:p>
            <a:pPr marL="0" indent="0">
              <a:buNone/>
            </a:pPr>
            <a:r>
              <a:rPr lang="en-US" sz="1200" b="1" dirty="0" smtClean="0"/>
              <a:t>A:  </a:t>
            </a:r>
            <a:r>
              <a:rPr lang="en-US" sz="1200" dirty="0" smtClean="0"/>
              <a:t>Yes, but please break out any Mote partnership costs separately.</a:t>
            </a:r>
          </a:p>
          <a:p>
            <a:pPr marL="0" indent="0">
              <a:buNone/>
            </a:pPr>
            <a:endParaRPr lang="en-US" sz="1200" dirty="0"/>
          </a:p>
          <a:p>
            <a:pPr marL="0" indent="0">
              <a:buNone/>
            </a:pPr>
            <a:r>
              <a:rPr lang="en-US" sz="1200" b="1" dirty="0" smtClean="0"/>
              <a:t>Q:  </a:t>
            </a:r>
            <a:r>
              <a:rPr lang="en-US" sz="1200" dirty="0" smtClean="0"/>
              <a:t>I understand that the mesocosms are at the Sarasota facility.  How about the culturing facilities?</a:t>
            </a:r>
          </a:p>
          <a:p>
            <a:pPr marL="0" indent="0">
              <a:buNone/>
            </a:pPr>
            <a:r>
              <a:rPr lang="en-US" sz="1200" b="1" dirty="0" smtClean="0"/>
              <a:t>A:  </a:t>
            </a:r>
            <a:r>
              <a:rPr lang="en-US" sz="1200" dirty="0" smtClean="0"/>
              <a:t>The Initiative mesocosm facility and culture lab are at the Mote Aquaculture Research Park, 874 WR Mote Way, Sarasota.</a:t>
            </a:r>
          </a:p>
          <a:p>
            <a:pPr marL="0" indent="0">
              <a:buNone/>
            </a:pPr>
            <a:endParaRPr lang="en-US" sz="1200" dirty="0"/>
          </a:p>
          <a:p>
            <a:pPr marL="0" indent="0">
              <a:buNone/>
            </a:pPr>
            <a:r>
              <a:rPr lang="en-US" sz="1200" b="1" dirty="0" smtClean="0"/>
              <a:t>Q:</a:t>
            </a:r>
            <a:r>
              <a:rPr lang="en-US" sz="1200" dirty="0" smtClean="0"/>
              <a:t> How much preliminary data is required in the proposal?  </a:t>
            </a:r>
          </a:p>
          <a:p>
            <a:pPr marL="0" indent="0">
              <a:buNone/>
            </a:pPr>
            <a:r>
              <a:rPr lang="en-US" sz="1200" b="1" dirty="0" smtClean="0"/>
              <a:t>A: </a:t>
            </a:r>
            <a:r>
              <a:rPr lang="en-US" sz="1200" dirty="0" smtClean="0"/>
              <a:t>You are welcome to provide any historical or preliminary data and reference to support your proposal.</a:t>
            </a:r>
          </a:p>
          <a:p>
            <a:pPr marL="0" indent="0">
              <a:buNone/>
            </a:pPr>
            <a:endParaRPr lang="en-US" sz="1200" dirty="0"/>
          </a:p>
          <a:p>
            <a:pPr marL="0" indent="0">
              <a:buNone/>
            </a:pPr>
            <a:r>
              <a:rPr lang="en-US" sz="1200" b="1" dirty="0" smtClean="0"/>
              <a:t>Q: </a:t>
            </a:r>
            <a:r>
              <a:rPr lang="en-US" sz="1200" dirty="0" smtClean="0"/>
              <a:t>Can we have access to the slides for this presentation?</a:t>
            </a:r>
          </a:p>
          <a:p>
            <a:pPr marL="0" indent="0">
              <a:buNone/>
            </a:pPr>
            <a:r>
              <a:rPr lang="en-US" sz="1200" b="1" dirty="0" smtClean="0"/>
              <a:t>A:  </a:t>
            </a:r>
            <a:r>
              <a:rPr lang="en-US" sz="1200" dirty="0" smtClean="0"/>
              <a:t>Yes, they will be posted on the Mote Red Tide Initiative website – or you can contact Kevin Claridge and he’ll send them to you.</a:t>
            </a:r>
          </a:p>
          <a:p>
            <a:pPr marL="0" indent="0">
              <a:buNone/>
            </a:pPr>
            <a:endParaRPr lang="en-US" sz="1200" dirty="0"/>
          </a:p>
          <a:p>
            <a:pPr marL="0" indent="0">
              <a:buNone/>
            </a:pPr>
            <a:r>
              <a:rPr lang="en-US" sz="1200" b="1" dirty="0" smtClean="0"/>
              <a:t>Q:  </a:t>
            </a:r>
            <a:r>
              <a:rPr lang="en-US" sz="1200" dirty="0" smtClean="0"/>
              <a:t>What are the review criteria:</a:t>
            </a:r>
          </a:p>
          <a:p>
            <a:pPr marL="0" indent="0">
              <a:buNone/>
            </a:pPr>
            <a:r>
              <a:rPr lang="en-US" sz="1200" b="1" dirty="0" smtClean="0"/>
              <a:t>A:  </a:t>
            </a:r>
            <a:r>
              <a:rPr lang="en-US" sz="1200" dirty="0" smtClean="0"/>
              <a:t>Please reference the Proposal Guidelines on the Mote Red Tide Initiative website.  The proposal review process includes </a:t>
            </a:r>
          </a:p>
          <a:p>
            <a:pPr marL="0" indent="0">
              <a:buNone/>
            </a:pPr>
            <a:r>
              <a:rPr lang="en-US" sz="1200" dirty="0"/>
              <a:t> </a:t>
            </a:r>
            <a:r>
              <a:rPr lang="en-US" sz="1200" dirty="0" smtClean="0"/>
              <a:t>     review by a panel of scientists, Mote staff, Mote’s President &amp; CEO, and the Technical Advisory Council in a public meeting.</a:t>
            </a:r>
            <a:endParaRPr lang="en-US" sz="1200" dirty="0"/>
          </a:p>
        </p:txBody>
      </p:sp>
    </p:spTree>
    <p:extLst>
      <p:ext uri="{BB962C8B-B14F-4D97-AF65-F5344CB8AC3E}">
        <p14:creationId xmlns:p14="http://schemas.microsoft.com/office/powerpoint/2010/main" val="3685763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4" name="Title 3"/>
          <p:cNvSpPr>
            <a:spLocks noGrp="1"/>
          </p:cNvSpPr>
          <p:nvPr>
            <p:ph type="title"/>
          </p:nvPr>
        </p:nvSpPr>
        <p:spPr>
          <a:xfrm>
            <a:off x="457200" y="-76200"/>
            <a:ext cx="8229600" cy="1143000"/>
          </a:xfrm>
        </p:spPr>
        <p:txBody>
          <a:bodyPr/>
          <a:lstStyle/>
          <a:p>
            <a:r>
              <a:rPr lang="en-US" b="1" dirty="0" smtClean="0"/>
              <a:t>Webinar Agenda</a:t>
            </a:r>
            <a:endParaRPr lang="en-US" dirty="0"/>
          </a:p>
        </p:txBody>
      </p:sp>
      <p:sp>
        <p:nvSpPr>
          <p:cNvPr id="6" name="Content Placeholder 5"/>
          <p:cNvSpPr>
            <a:spLocks noGrp="1"/>
          </p:cNvSpPr>
          <p:nvPr>
            <p:ph idx="1"/>
          </p:nvPr>
        </p:nvSpPr>
        <p:spPr>
          <a:xfrm>
            <a:off x="457200" y="1219200"/>
            <a:ext cx="8229600" cy="4525963"/>
          </a:xfrm>
        </p:spPr>
        <p:txBody>
          <a:bodyPr>
            <a:normAutofit fontScale="92500" lnSpcReduction="20000"/>
          </a:bodyPr>
          <a:lstStyle/>
          <a:p>
            <a:r>
              <a:rPr lang="en-US" dirty="0" smtClean="0"/>
              <a:t>Initiative Overview</a:t>
            </a:r>
          </a:p>
          <a:p>
            <a:r>
              <a:rPr lang="en-US" dirty="0" smtClean="0"/>
              <a:t>Reporting Requirements</a:t>
            </a:r>
          </a:p>
          <a:p>
            <a:r>
              <a:rPr lang="en-US" dirty="0" smtClean="0"/>
              <a:t>Year 1 </a:t>
            </a:r>
            <a:r>
              <a:rPr lang="en-US" sz="2000" dirty="0" smtClean="0"/>
              <a:t>(July 2019 – June 2020) </a:t>
            </a:r>
            <a:r>
              <a:rPr lang="en-US" dirty="0" smtClean="0"/>
              <a:t>- Progress</a:t>
            </a:r>
          </a:p>
          <a:p>
            <a:r>
              <a:rPr lang="en-US" dirty="0" smtClean="0"/>
              <a:t>Technical Advisory Council</a:t>
            </a:r>
          </a:p>
          <a:p>
            <a:r>
              <a:rPr lang="en-US" dirty="0" smtClean="0"/>
              <a:t>Initiative Infrastructure </a:t>
            </a:r>
          </a:p>
          <a:p>
            <a:r>
              <a:rPr lang="en-US" dirty="0" smtClean="0"/>
              <a:t>Year 1 Mote Led Projects</a:t>
            </a:r>
          </a:p>
          <a:p>
            <a:r>
              <a:rPr lang="en-US" dirty="0" smtClean="0"/>
              <a:t>Year 1 Partner Led Projects</a:t>
            </a:r>
          </a:p>
          <a:p>
            <a:r>
              <a:rPr lang="en-US" dirty="0" smtClean="0"/>
              <a:t>Year 2 Partner Led RFP and Proposal Guidelines</a:t>
            </a:r>
          </a:p>
          <a:p>
            <a:r>
              <a:rPr lang="en-US" dirty="0" smtClean="0"/>
              <a:t>Q&amp;A</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568017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92"/>
            <a:ext cx="8229600" cy="1143000"/>
          </a:xfrm>
        </p:spPr>
        <p:txBody>
          <a:bodyPr/>
          <a:lstStyle/>
          <a:p>
            <a:r>
              <a:rPr lang="en-US" b="1" dirty="0" smtClean="0">
                <a:solidFill>
                  <a:schemeClr val="tx2"/>
                </a:solidFill>
              </a:rPr>
              <a:t>Red Tide Initiative Overview</a:t>
            </a:r>
            <a:endParaRPr lang="en-US" b="1" dirty="0">
              <a:solidFill>
                <a:schemeClr val="tx2"/>
              </a:solidFill>
            </a:endParaRPr>
          </a:p>
        </p:txBody>
      </p:sp>
      <p:sp>
        <p:nvSpPr>
          <p:cNvPr id="3" name="Content Placeholder 2"/>
          <p:cNvSpPr>
            <a:spLocks noGrp="1"/>
          </p:cNvSpPr>
          <p:nvPr>
            <p:ph idx="1"/>
          </p:nvPr>
        </p:nvSpPr>
        <p:spPr>
          <a:xfrm>
            <a:off x="304800" y="685800"/>
            <a:ext cx="8534400" cy="5410200"/>
          </a:xfrm>
        </p:spPr>
        <p:txBody>
          <a:bodyPr>
            <a:normAutofit fontScale="85000" lnSpcReduction="20000"/>
          </a:bodyPr>
          <a:lstStyle/>
          <a:p>
            <a:pPr marL="0" indent="0">
              <a:buNone/>
            </a:pPr>
            <a:endParaRPr lang="en-US" dirty="0" smtClean="0"/>
          </a:p>
          <a:p>
            <a:r>
              <a:rPr lang="en-US" sz="3000" dirty="0" smtClean="0">
                <a:solidFill>
                  <a:schemeClr val="tx2"/>
                </a:solidFill>
              </a:rPr>
              <a:t>Signed into law by Florida Governor DeSantis in June 2019</a:t>
            </a:r>
          </a:p>
          <a:p>
            <a:pPr lvl="1"/>
            <a:r>
              <a:rPr lang="en-US" sz="2600" dirty="0" smtClean="0">
                <a:solidFill>
                  <a:schemeClr val="tx2"/>
                </a:solidFill>
              </a:rPr>
              <a:t>379.2273 Florida Statutes</a:t>
            </a:r>
          </a:p>
          <a:p>
            <a:pPr lvl="1"/>
            <a:r>
              <a:rPr lang="en-US" sz="2600" dirty="0" smtClean="0">
                <a:solidFill>
                  <a:schemeClr val="tx2"/>
                </a:solidFill>
              </a:rPr>
              <a:t>Mote partnership with Florida Fish and Wildlife Conservation Commission, Fish and Wildlife Research Institute</a:t>
            </a:r>
          </a:p>
          <a:p>
            <a:r>
              <a:rPr lang="en-US" sz="3000" dirty="0">
                <a:solidFill>
                  <a:schemeClr val="tx2"/>
                </a:solidFill>
              </a:rPr>
              <a:t>$18 million over 6</a:t>
            </a:r>
            <a:r>
              <a:rPr lang="en-US" sz="3000" dirty="0" smtClean="0">
                <a:solidFill>
                  <a:schemeClr val="tx2"/>
                </a:solidFill>
              </a:rPr>
              <a:t> </a:t>
            </a:r>
            <a:r>
              <a:rPr lang="en-US" sz="3000" dirty="0">
                <a:solidFill>
                  <a:schemeClr val="tx2"/>
                </a:solidFill>
              </a:rPr>
              <a:t>years </a:t>
            </a:r>
            <a:r>
              <a:rPr lang="en-US" sz="3000" dirty="0" smtClean="0">
                <a:solidFill>
                  <a:schemeClr val="tx2"/>
                </a:solidFill>
              </a:rPr>
              <a:t>($3 million per year) contracted by FWC-FWRI </a:t>
            </a:r>
            <a:r>
              <a:rPr lang="en-US" sz="3000" dirty="0">
                <a:solidFill>
                  <a:schemeClr val="tx2"/>
                </a:solidFill>
              </a:rPr>
              <a:t>to </a:t>
            </a:r>
            <a:r>
              <a:rPr lang="en-US" sz="3000" dirty="0" smtClean="0">
                <a:solidFill>
                  <a:schemeClr val="tx2"/>
                </a:solidFill>
              </a:rPr>
              <a:t>Mote</a:t>
            </a:r>
          </a:p>
          <a:p>
            <a:r>
              <a:rPr lang="en-US" sz="3000" dirty="0" smtClean="0">
                <a:solidFill>
                  <a:schemeClr val="tx2"/>
                </a:solidFill>
              </a:rPr>
              <a:t>Legislative intent: </a:t>
            </a:r>
            <a:endParaRPr lang="en-US" sz="2600" dirty="0" smtClean="0">
              <a:solidFill>
                <a:schemeClr val="tx2"/>
              </a:solidFill>
            </a:endParaRPr>
          </a:p>
          <a:p>
            <a:pPr lvl="1"/>
            <a:r>
              <a:rPr lang="en-US" sz="2600" dirty="0">
                <a:solidFill>
                  <a:schemeClr val="tx2"/>
                </a:solidFill>
              </a:rPr>
              <a:t>d</a:t>
            </a:r>
            <a:r>
              <a:rPr lang="en-US" sz="2600" dirty="0" smtClean="0">
                <a:solidFill>
                  <a:schemeClr val="tx2"/>
                </a:solidFill>
              </a:rPr>
              <a:t>evelop </a:t>
            </a:r>
            <a:r>
              <a:rPr lang="en-US" sz="2600" b="1" dirty="0" smtClean="0">
                <a:solidFill>
                  <a:schemeClr val="tx2"/>
                </a:solidFill>
              </a:rPr>
              <a:t>prevention, control, and mitigation</a:t>
            </a:r>
            <a:r>
              <a:rPr lang="en-US" sz="2600" dirty="0" smtClean="0">
                <a:solidFill>
                  <a:schemeClr val="tx2"/>
                </a:solidFill>
              </a:rPr>
              <a:t> technologies and approaches to address the impacts of red tide on coastal environments and communities in Florida</a:t>
            </a:r>
          </a:p>
          <a:p>
            <a:r>
              <a:rPr lang="en-US" sz="3000" dirty="0" smtClean="0">
                <a:solidFill>
                  <a:schemeClr val="tx2"/>
                </a:solidFill>
              </a:rPr>
              <a:t>Year 1 </a:t>
            </a:r>
            <a:r>
              <a:rPr lang="en-US" sz="2100" dirty="0" smtClean="0">
                <a:solidFill>
                  <a:schemeClr val="tx2"/>
                </a:solidFill>
              </a:rPr>
              <a:t>(July 2019 - June 2020) </a:t>
            </a:r>
            <a:r>
              <a:rPr lang="en-US" sz="3000" dirty="0" smtClean="0">
                <a:solidFill>
                  <a:schemeClr val="tx2"/>
                </a:solidFill>
              </a:rPr>
              <a:t>and Year 2 </a:t>
            </a:r>
            <a:r>
              <a:rPr lang="en-US" sz="2100" dirty="0" smtClean="0">
                <a:solidFill>
                  <a:schemeClr val="tx2"/>
                </a:solidFill>
              </a:rPr>
              <a:t>(July 2020 - June 2021): </a:t>
            </a:r>
          </a:p>
          <a:p>
            <a:pPr lvl="1"/>
            <a:r>
              <a:rPr lang="en-US" sz="2600" dirty="0" smtClean="0">
                <a:solidFill>
                  <a:schemeClr val="tx2"/>
                </a:solidFill>
              </a:rPr>
              <a:t>Infrastructure at Mote – lab space, culture lab, and mesocosms</a:t>
            </a:r>
            <a:r>
              <a:rPr lang="en-US" sz="2600" dirty="0">
                <a:solidFill>
                  <a:schemeClr val="tx2"/>
                </a:solidFill>
              </a:rPr>
              <a:t> </a:t>
            </a:r>
            <a:r>
              <a:rPr lang="en-US" sz="2600" dirty="0" smtClean="0">
                <a:solidFill>
                  <a:schemeClr val="tx2"/>
                </a:solidFill>
              </a:rPr>
              <a:t>for:</a:t>
            </a:r>
          </a:p>
          <a:p>
            <a:pPr lvl="1"/>
            <a:r>
              <a:rPr lang="en-US" sz="2600" dirty="0" smtClean="0">
                <a:solidFill>
                  <a:schemeClr val="tx2"/>
                </a:solidFill>
              </a:rPr>
              <a:t>Mote led projects </a:t>
            </a:r>
            <a:endParaRPr lang="en-US" sz="2600" dirty="0">
              <a:solidFill>
                <a:schemeClr val="tx2"/>
              </a:solidFill>
            </a:endParaRPr>
          </a:p>
          <a:p>
            <a:pPr lvl="1"/>
            <a:r>
              <a:rPr lang="en-US" sz="2600" dirty="0" smtClean="0">
                <a:solidFill>
                  <a:schemeClr val="tx2"/>
                </a:solidFill>
              </a:rPr>
              <a:t>Partner led projects</a:t>
            </a:r>
          </a:p>
          <a:p>
            <a:endParaRPr lang="en-US" sz="3000" dirty="0" smtClean="0"/>
          </a:p>
        </p:txBody>
      </p:sp>
      <p:pic>
        <p:nvPicPr>
          <p:cNvPr id="4" name="Picture 3"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Tree>
    <p:extLst>
      <p:ext uri="{BB962C8B-B14F-4D97-AF65-F5344CB8AC3E}">
        <p14:creationId xmlns:p14="http://schemas.microsoft.com/office/powerpoint/2010/main" val="34950307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chemeClr val="tx2"/>
                </a:solidFill>
              </a:rPr>
              <a:t>Initiative Reporting Requirements</a:t>
            </a:r>
            <a:endParaRPr lang="en-US" b="1" dirty="0">
              <a:solidFill>
                <a:schemeClr val="tx2"/>
              </a:solidFill>
            </a:endParaRPr>
          </a:p>
        </p:txBody>
      </p:sp>
      <p:sp>
        <p:nvSpPr>
          <p:cNvPr id="3" name="Content Placeholder 2"/>
          <p:cNvSpPr>
            <a:spLocks noGrp="1"/>
          </p:cNvSpPr>
          <p:nvPr>
            <p:ph idx="1"/>
          </p:nvPr>
        </p:nvSpPr>
        <p:spPr>
          <a:xfrm>
            <a:off x="457200" y="1219200"/>
            <a:ext cx="8229600" cy="4525963"/>
          </a:xfrm>
        </p:spPr>
        <p:txBody>
          <a:bodyPr>
            <a:normAutofit/>
          </a:bodyPr>
          <a:lstStyle/>
          <a:p>
            <a:r>
              <a:rPr lang="en-US" sz="2400" dirty="0">
                <a:solidFill>
                  <a:schemeClr val="tx2"/>
                </a:solidFill>
              </a:rPr>
              <a:t>Beginning </a:t>
            </a:r>
            <a:r>
              <a:rPr lang="en-US" sz="2400" b="1" dirty="0">
                <a:solidFill>
                  <a:schemeClr val="tx2"/>
                </a:solidFill>
              </a:rPr>
              <a:t>January 15, 2021</a:t>
            </a:r>
            <a:r>
              <a:rPr lang="en-US" sz="2400" dirty="0">
                <a:solidFill>
                  <a:schemeClr val="tx2"/>
                </a:solidFill>
              </a:rPr>
              <a:t>, and each January 15 thereafter until its expiration, </a:t>
            </a:r>
            <a:r>
              <a:rPr lang="en-US" sz="2400" b="1" dirty="0">
                <a:solidFill>
                  <a:schemeClr val="tx2"/>
                </a:solidFill>
              </a:rPr>
              <a:t>the initiative shall submit a report that contains an overview of its accomplishments</a:t>
            </a:r>
            <a:r>
              <a:rPr lang="en-US" sz="2400" dirty="0">
                <a:solidFill>
                  <a:schemeClr val="tx2"/>
                </a:solidFill>
              </a:rPr>
              <a:t> to date and priorities for subsequent years to the Governor, the President of the Senate, the Speaker of the House of Representatives, the Secretary of Environmental Protection, and the executive director of the Fish and Wildlife Conservation Commission</a:t>
            </a:r>
            <a:r>
              <a:rPr lang="en-US" sz="2400" dirty="0" smtClean="0">
                <a:solidFill>
                  <a:schemeClr val="tx2"/>
                </a:solidFill>
              </a:rPr>
              <a:t>.</a:t>
            </a:r>
          </a:p>
          <a:p>
            <a:endParaRPr lang="en-US" sz="1400" dirty="0" smtClean="0">
              <a:solidFill>
                <a:schemeClr val="tx2"/>
              </a:solidFill>
            </a:endParaRPr>
          </a:p>
          <a:p>
            <a:r>
              <a:rPr lang="en-US" sz="2400" dirty="0" smtClean="0">
                <a:solidFill>
                  <a:schemeClr val="tx2"/>
                </a:solidFill>
              </a:rPr>
              <a:t>Annual Workplans, Reports, and Invoices to FWRI</a:t>
            </a:r>
          </a:p>
          <a:p>
            <a:endParaRPr lang="en-US" sz="1400" dirty="0" smtClean="0">
              <a:solidFill>
                <a:schemeClr val="tx2"/>
              </a:solidFill>
            </a:endParaRPr>
          </a:p>
          <a:p>
            <a:r>
              <a:rPr lang="en-US" sz="2400" dirty="0" smtClean="0">
                <a:solidFill>
                  <a:schemeClr val="tx2"/>
                </a:solidFill>
              </a:rPr>
              <a:t>Website, Public Records, and Meeting Minutes</a:t>
            </a:r>
            <a:endParaRPr lang="en-US" sz="2400" dirty="0">
              <a:solidFill>
                <a:schemeClr val="tx2"/>
              </a:solidFill>
            </a:endParaRPr>
          </a:p>
        </p:txBody>
      </p:sp>
      <p:pic>
        <p:nvPicPr>
          <p:cNvPr id="4" name="Picture 3"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Tree>
    <p:extLst>
      <p:ext uri="{BB962C8B-B14F-4D97-AF65-F5344CB8AC3E}">
        <p14:creationId xmlns:p14="http://schemas.microsoft.com/office/powerpoint/2010/main" val="402300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64"/>
            <a:ext cx="8229600" cy="1143000"/>
          </a:xfrm>
        </p:spPr>
        <p:txBody>
          <a:bodyPr/>
          <a:lstStyle/>
          <a:p>
            <a:r>
              <a:rPr lang="en-US" b="1" dirty="0" smtClean="0">
                <a:solidFill>
                  <a:schemeClr val="tx2"/>
                </a:solidFill>
              </a:rPr>
              <a:t>Red Tide Initiative Year 1 Progress</a:t>
            </a:r>
            <a:endParaRPr lang="en-US" b="1" dirty="0">
              <a:solidFill>
                <a:schemeClr val="tx2"/>
              </a:solidFill>
            </a:endParaRPr>
          </a:p>
        </p:txBody>
      </p:sp>
      <p:sp>
        <p:nvSpPr>
          <p:cNvPr id="3" name="Content Placeholder 2"/>
          <p:cNvSpPr>
            <a:spLocks noGrp="1"/>
          </p:cNvSpPr>
          <p:nvPr>
            <p:ph idx="1"/>
          </p:nvPr>
        </p:nvSpPr>
        <p:spPr>
          <a:xfrm>
            <a:off x="228600" y="1066800"/>
            <a:ext cx="8991600" cy="4910623"/>
          </a:xfrm>
        </p:spPr>
        <p:txBody>
          <a:bodyPr>
            <a:normAutofit fontScale="92500" lnSpcReduction="20000"/>
          </a:bodyPr>
          <a:lstStyle/>
          <a:p>
            <a:r>
              <a:rPr lang="en-US" sz="2800" dirty="0" smtClean="0">
                <a:solidFill>
                  <a:schemeClr val="tx2"/>
                </a:solidFill>
              </a:rPr>
              <a:t>Administrative Structure </a:t>
            </a:r>
          </a:p>
          <a:p>
            <a:pPr lvl="1"/>
            <a:r>
              <a:rPr lang="en-US" sz="2400" dirty="0" smtClean="0">
                <a:solidFill>
                  <a:schemeClr val="tx2"/>
                </a:solidFill>
              </a:rPr>
              <a:t>State Contract and Invoicing</a:t>
            </a:r>
            <a:endParaRPr lang="en-US" sz="2400" dirty="0">
              <a:solidFill>
                <a:schemeClr val="tx2"/>
              </a:solidFill>
            </a:endParaRPr>
          </a:p>
          <a:p>
            <a:r>
              <a:rPr lang="en-US" sz="2800" dirty="0" smtClean="0">
                <a:solidFill>
                  <a:schemeClr val="tx2"/>
                </a:solidFill>
              </a:rPr>
              <a:t>Outreach</a:t>
            </a:r>
          </a:p>
          <a:p>
            <a:pPr lvl="1"/>
            <a:r>
              <a:rPr lang="en-US" sz="2400" dirty="0" smtClean="0">
                <a:solidFill>
                  <a:schemeClr val="tx2"/>
                </a:solidFill>
              </a:rPr>
              <a:t>press releases, speaking events, conferences, meetings, forums, partner newsletters, webinars, agency websites, and the </a:t>
            </a:r>
            <a:r>
              <a:rPr lang="en-US" sz="2400" b="1" dirty="0" smtClean="0">
                <a:solidFill>
                  <a:schemeClr val="tx2"/>
                </a:solidFill>
              </a:rPr>
              <a:t>Mote Red Tide Initiative website</a:t>
            </a:r>
            <a:endParaRPr lang="en-US" sz="2400" dirty="0" smtClean="0">
              <a:solidFill>
                <a:schemeClr val="tx2"/>
              </a:solidFill>
            </a:endParaRPr>
          </a:p>
          <a:p>
            <a:r>
              <a:rPr lang="en-US" sz="2800" dirty="0" smtClean="0">
                <a:solidFill>
                  <a:schemeClr val="tx2"/>
                </a:solidFill>
              </a:rPr>
              <a:t>Technical </a:t>
            </a:r>
            <a:r>
              <a:rPr lang="en-US" sz="2800" dirty="0">
                <a:solidFill>
                  <a:schemeClr val="tx2"/>
                </a:solidFill>
              </a:rPr>
              <a:t>Advisory Council </a:t>
            </a:r>
            <a:r>
              <a:rPr lang="en-US" sz="2800" dirty="0" smtClean="0">
                <a:solidFill>
                  <a:schemeClr val="tx2"/>
                </a:solidFill>
              </a:rPr>
              <a:t>Meetings</a:t>
            </a:r>
          </a:p>
          <a:p>
            <a:pPr lvl="1"/>
            <a:r>
              <a:rPr lang="en-US" sz="2400" dirty="0" smtClean="0">
                <a:solidFill>
                  <a:schemeClr val="tx2"/>
                </a:solidFill>
              </a:rPr>
              <a:t>Statutory required meetings on Jan 17</a:t>
            </a:r>
            <a:r>
              <a:rPr lang="en-US" sz="2400" baseline="30000" dirty="0" smtClean="0">
                <a:solidFill>
                  <a:schemeClr val="tx2"/>
                </a:solidFill>
              </a:rPr>
              <a:t>th</a:t>
            </a:r>
            <a:r>
              <a:rPr lang="en-US" sz="2400" dirty="0" smtClean="0">
                <a:solidFill>
                  <a:schemeClr val="tx2"/>
                </a:solidFill>
              </a:rPr>
              <a:t> and April 3</a:t>
            </a:r>
            <a:r>
              <a:rPr lang="en-US" sz="2400" baseline="30000" dirty="0" smtClean="0">
                <a:solidFill>
                  <a:schemeClr val="tx2"/>
                </a:solidFill>
              </a:rPr>
              <a:t>rd</a:t>
            </a:r>
            <a:r>
              <a:rPr lang="en-US" sz="2400" dirty="0" smtClean="0">
                <a:solidFill>
                  <a:schemeClr val="tx2"/>
                </a:solidFill>
              </a:rPr>
              <a:t> </a:t>
            </a:r>
            <a:endParaRPr lang="en-US" sz="2400" dirty="0">
              <a:solidFill>
                <a:schemeClr val="tx2"/>
              </a:solidFill>
            </a:endParaRPr>
          </a:p>
          <a:p>
            <a:pPr lvl="1"/>
            <a:r>
              <a:rPr lang="en-US" sz="2400" dirty="0" smtClean="0">
                <a:solidFill>
                  <a:schemeClr val="tx2"/>
                </a:solidFill>
              </a:rPr>
              <a:t>Presentations and Minutes </a:t>
            </a:r>
            <a:r>
              <a:rPr lang="en-US" sz="2400" dirty="0">
                <a:solidFill>
                  <a:schemeClr val="tx2"/>
                </a:solidFill>
              </a:rPr>
              <a:t>on </a:t>
            </a:r>
            <a:r>
              <a:rPr lang="en-US" sz="2400" dirty="0" smtClean="0">
                <a:solidFill>
                  <a:schemeClr val="tx2"/>
                </a:solidFill>
              </a:rPr>
              <a:t>Mote Red </a:t>
            </a:r>
            <a:r>
              <a:rPr lang="en-US" sz="2400" dirty="0">
                <a:solidFill>
                  <a:schemeClr val="tx2"/>
                </a:solidFill>
              </a:rPr>
              <a:t>Tide Initiative </a:t>
            </a:r>
            <a:r>
              <a:rPr lang="en-US" sz="2400" dirty="0" smtClean="0">
                <a:solidFill>
                  <a:schemeClr val="tx2"/>
                </a:solidFill>
              </a:rPr>
              <a:t>website</a:t>
            </a:r>
          </a:p>
          <a:p>
            <a:r>
              <a:rPr lang="en-US" sz="2800" dirty="0" smtClean="0">
                <a:solidFill>
                  <a:schemeClr val="tx2"/>
                </a:solidFill>
              </a:rPr>
              <a:t>Mote Led Projects </a:t>
            </a:r>
          </a:p>
          <a:p>
            <a:pPr lvl="1"/>
            <a:r>
              <a:rPr lang="en-US" sz="2400" dirty="0" smtClean="0">
                <a:solidFill>
                  <a:schemeClr val="tx2"/>
                </a:solidFill>
              </a:rPr>
              <a:t>underway</a:t>
            </a:r>
          </a:p>
          <a:p>
            <a:r>
              <a:rPr lang="en-US" sz="2800" dirty="0" smtClean="0">
                <a:solidFill>
                  <a:schemeClr val="tx2"/>
                </a:solidFill>
              </a:rPr>
              <a:t>Partner Led Projects </a:t>
            </a:r>
          </a:p>
          <a:p>
            <a:pPr marL="457200" lvl="1" indent="0">
              <a:buNone/>
            </a:pPr>
            <a:r>
              <a:rPr lang="en-US" sz="2400" dirty="0" smtClean="0">
                <a:solidFill>
                  <a:schemeClr val="tx2"/>
                </a:solidFill>
              </a:rPr>
              <a:t>– RFP, selection, subaward, also underway</a:t>
            </a:r>
          </a:p>
          <a:p>
            <a:endParaRPr lang="en-US" dirty="0">
              <a:solidFill>
                <a:schemeClr val="tx2"/>
              </a:solidFill>
            </a:endParaRPr>
          </a:p>
          <a:p>
            <a:endParaRPr lang="en-US" dirty="0"/>
          </a:p>
          <a:p>
            <a:pPr marL="0" indent="0">
              <a:buNone/>
            </a:pPr>
            <a:endParaRPr lang="en-US" dirty="0" smtClean="0"/>
          </a:p>
          <a:p>
            <a:endParaRPr lang="en-US" dirty="0" smtClean="0"/>
          </a:p>
          <a:p>
            <a:endParaRPr lang="en-US" dirty="0"/>
          </a:p>
        </p:txBody>
      </p:sp>
      <p:pic>
        <p:nvPicPr>
          <p:cNvPr id="4" name="Picture 3"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pic>
        <p:nvPicPr>
          <p:cNvPr id="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1917" y="4267200"/>
            <a:ext cx="220980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870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chemeClr val="tx2"/>
                </a:solidFill>
              </a:rPr>
              <a:t>Technical Advisory Council</a:t>
            </a:r>
            <a:endParaRPr lang="en-US" b="1" dirty="0">
              <a:solidFill>
                <a:schemeClr val="tx2"/>
              </a:solidFill>
            </a:endParaRPr>
          </a:p>
        </p:txBody>
      </p:sp>
      <p:sp>
        <p:nvSpPr>
          <p:cNvPr id="3" name="Content Placeholder 2"/>
          <p:cNvSpPr>
            <a:spLocks noGrp="1"/>
          </p:cNvSpPr>
          <p:nvPr>
            <p:ph idx="1"/>
          </p:nvPr>
        </p:nvSpPr>
        <p:spPr>
          <a:xfrm>
            <a:off x="228600" y="1120457"/>
            <a:ext cx="8229600" cy="4525963"/>
          </a:xfrm>
        </p:spPr>
        <p:txBody>
          <a:bodyPr/>
          <a:lstStyle/>
          <a:p>
            <a:pPr marL="0" indent="0">
              <a:buNone/>
            </a:pPr>
            <a:r>
              <a:rPr lang="en-US" dirty="0" smtClean="0">
                <a:solidFill>
                  <a:schemeClr val="tx2"/>
                </a:solidFill>
              </a:rPr>
              <a:t>Dr. Michael P. Crosby – Mote President and CEO</a:t>
            </a:r>
          </a:p>
          <a:p>
            <a:pPr marL="0" indent="0">
              <a:buNone/>
            </a:pPr>
            <a:r>
              <a:rPr lang="en-US" dirty="0" smtClean="0">
                <a:solidFill>
                  <a:schemeClr val="tx2"/>
                </a:solidFill>
              </a:rPr>
              <a:t>Dr. James Powell – House Speaker </a:t>
            </a:r>
            <a:r>
              <a:rPr lang="en-US" dirty="0" err="1" smtClean="0">
                <a:solidFill>
                  <a:schemeClr val="tx2"/>
                </a:solidFill>
              </a:rPr>
              <a:t>Appt</a:t>
            </a:r>
            <a:endParaRPr lang="en-US" dirty="0" smtClean="0">
              <a:solidFill>
                <a:schemeClr val="tx2"/>
              </a:solidFill>
            </a:endParaRPr>
          </a:p>
          <a:p>
            <a:pPr marL="0" indent="0">
              <a:buNone/>
            </a:pPr>
            <a:r>
              <a:rPr lang="en-US" dirty="0" smtClean="0">
                <a:solidFill>
                  <a:schemeClr val="tx2"/>
                </a:solidFill>
              </a:rPr>
              <a:t>Dr. James Sullivan – Senate President </a:t>
            </a:r>
            <a:r>
              <a:rPr lang="en-US" dirty="0" err="1" smtClean="0">
                <a:solidFill>
                  <a:schemeClr val="tx2"/>
                </a:solidFill>
              </a:rPr>
              <a:t>Appt</a:t>
            </a:r>
            <a:endParaRPr lang="en-US" dirty="0" smtClean="0">
              <a:solidFill>
                <a:schemeClr val="tx2"/>
              </a:solidFill>
            </a:endParaRPr>
          </a:p>
          <a:p>
            <a:pPr marL="0" indent="0">
              <a:buNone/>
            </a:pPr>
            <a:r>
              <a:rPr lang="en-US" dirty="0" smtClean="0">
                <a:solidFill>
                  <a:schemeClr val="tx2"/>
                </a:solidFill>
              </a:rPr>
              <a:t>Dr. Katherine Hubbard – FWC </a:t>
            </a:r>
            <a:r>
              <a:rPr lang="en-US" dirty="0" err="1" smtClean="0">
                <a:solidFill>
                  <a:schemeClr val="tx2"/>
                </a:solidFill>
              </a:rPr>
              <a:t>Appt</a:t>
            </a:r>
            <a:endParaRPr lang="en-US" dirty="0" smtClean="0">
              <a:solidFill>
                <a:schemeClr val="tx2"/>
              </a:solidFill>
            </a:endParaRPr>
          </a:p>
          <a:p>
            <a:pPr marL="0" indent="0">
              <a:buNone/>
            </a:pPr>
            <a:r>
              <a:rPr lang="en-US" dirty="0" smtClean="0">
                <a:solidFill>
                  <a:schemeClr val="tx2"/>
                </a:solidFill>
              </a:rPr>
              <a:t>David Whiting – DEP </a:t>
            </a:r>
            <a:r>
              <a:rPr lang="en-US" dirty="0" err="1" smtClean="0">
                <a:solidFill>
                  <a:schemeClr val="tx2"/>
                </a:solidFill>
              </a:rPr>
              <a:t>Appt</a:t>
            </a:r>
            <a:endParaRPr lang="en-US" dirty="0" smtClean="0">
              <a:solidFill>
                <a:schemeClr val="tx2"/>
              </a:solidFill>
            </a:endParaRPr>
          </a:p>
          <a:p>
            <a:pPr marL="0" indent="0">
              <a:buNone/>
            </a:pPr>
            <a:r>
              <a:rPr lang="en-US" dirty="0" smtClean="0">
                <a:solidFill>
                  <a:schemeClr val="tx2"/>
                </a:solidFill>
              </a:rPr>
              <a:t>Governor </a:t>
            </a:r>
            <a:r>
              <a:rPr lang="en-US" dirty="0" err="1" smtClean="0">
                <a:solidFill>
                  <a:schemeClr val="tx2"/>
                </a:solidFill>
              </a:rPr>
              <a:t>Appt</a:t>
            </a:r>
            <a:r>
              <a:rPr lang="en-US" dirty="0" smtClean="0">
                <a:solidFill>
                  <a:schemeClr val="tx2"/>
                </a:solidFill>
              </a:rPr>
              <a:t> Pending</a:t>
            </a:r>
          </a:p>
          <a:p>
            <a:pPr marL="0" indent="0">
              <a:buNone/>
            </a:pPr>
            <a:endParaRPr lang="en-US" dirty="0"/>
          </a:p>
        </p:txBody>
      </p:sp>
      <p:pic>
        <p:nvPicPr>
          <p:cNvPr id="4" name="Picture 3"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630283"/>
            <a:ext cx="4338557" cy="218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21845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chemeClr val="tx2"/>
                </a:solidFill>
              </a:rPr>
              <a:t>Mote Led Project Overviews</a:t>
            </a:r>
            <a:endParaRPr lang="en-US" b="1" dirty="0">
              <a:solidFill>
                <a:schemeClr val="tx2"/>
              </a:solidFill>
            </a:endParaRPr>
          </a:p>
        </p:txBody>
      </p:sp>
      <p:sp>
        <p:nvSpPr>
          <p:cNvPr id="3" name="Content Placeholder 2"/>
          <p:cNvSpPr>
            <a:spLocks noGrp="1"/>
          </p:cNvSpPr>
          <p:nvPr>
            <p:ph idx="1"/>
          </p:nvPr>
        </p:nvSpPr>
        <p:spPr>
          <a:xfrm>
            <a:off x="457200" y="1120457"/>
            <a:ext cx="8229600" cy="4525963"/>
          </a:xfrm>
        </p:spPr>
        <p:txBody>
          <a:bodyPr>
            <a:normAutofit fontScale="85000" lnSpcReduction="20000"/>
          </a:bodyPr>
          <a:lstStyle/>
          <a:p>
            <a:r>
              <a:rPr lang="en-US" dirty="0" smtClean="0">
                <a:solidFill>
                  <a:schemeClr val="tx2"/>
                </a:solidFill>
              </a:rPr>
              <a:t>Facilities at Mote’s Sarasota Aquaculture Park</a:t>
            </a:r>
          </a:p>
          <a:p>
            <a:pPr lvl="1"/>
            <a:r>
              <a:rPr lang="en-US" dirty="0" smtClean="0">
                <a:solidFill>
                  <a:schemeClr val="tx2"/>
                </a:solidFill>
              </a:rPr>
              <a:t>Mesocosm Facility</a:t>
            </a:r>
          </a:p>
          <a:p>
            <a:pPr lvl="1"/>
            <a:r>
              <a:rPr lang="en-US" i="1" dirty="0" smtClean="0">
                <a:solidFill>
                  <a:schemeClr val="tx2"/>
                </a:solidFill>
              </a:rPr>
              <a:t>Karenia brevis </a:t>
            </a:r>
            <a:r>
              <a:rPr lang="en-US" dirty="0" smtClean="0">
                <a:solidFill>
                  <a:schemeClr val="tx2"/>
                </a:solidFill>
              </a:rPr>
              <a:t>Culture Facility </a:t>
            </a:r>
          </a:p>
          <a:p>
            <a:r>
              <a:rPr lang="en-US" dirty="0" smtClean="0">
                <a:solidFill>
                  <a:schemeClr val="tx2"/>
                </a:solidFill>
              </a:rPr>
              <a:t>Technology Development in Support of Mitigation </a:t>
            </a:r>
          </a:p>
          <a:p>
            <a:pPr lvl="1"/>
            <a:r>
              <a:rPr lang="en-US" dirty="0" smtClean="0">
                <a:solidFill>
                  <a:schemeClr val="tx2"/>
                </a:solidFill>
              </a:rPr>
              <a:t>Programmable Hyperspectral Seawater Scanner (PHySS)</a:t>
            </a:r>
          </a:p>
          <a:p>
            <a:pPr lvl="1"/>
            <a:r>
              <a:rPr lang="en-US" dirty="0" smtClean="0">
                <a:solidFill>
                  <a:schemeClr val="tx2"/>
                </a:solidFill>
              </a:rPr>
              <a:t>UAV (Unmanned Aerial Vehicle, Drone) based Detection System</a:t>
            </a:r>
          </a:p>
          <a:p>
            <a:pPr lvl="1"/>
            <a:r>
              <a:rPr lang="en-US" dirty="0" smtClean="0">
                <a:solidFill>
                  <a:schemeClr val="tx2"/>
                </a:solidFill>
              </a:rPr>
              <a:t>Beach Conditions Reporting System (BCRS)</a:t>
            </a:r>
          </a:p>
          <a:p>
            <a:pPr lvl="1"/>
            <a:r>
              <a:rPr lang="en-US" dirty="0" smtClean="0">
                <a:solidFill>
                  <a:schemeClr val="tx2"/>
                </a:solidFill>
              </a:rPr>
              <a:t>Quantitative Polymerase Chain Reaction (qPCR)</a:t>
            </a:r>
          </a:p>
          <a:p>
            <a:r>
              <a:rPr lang="en-US" dirty="0" smtClean="0">
                <a:solidFill>
                  <a:schemeClr val="tx2"/>
                </a:solidFill>
              </a:rPr>
              <a:t>Mitigation Projects</a:t>
            </a:r>
          </a:p>
          <a:p>
            <a:pPr lvl="1"/>
            <a:r>
              <a:rPr lang="en-US" dirty="0" smtClean="0">
                <a:solidFill>
                  <a:schemeClr val="tx2"/>
                </a:solidFill>
              </a:rPr>
              <a:t>Compounds (Natural, Clay, Chemicals)</a:t>
            </a:r>
          </a:p>
          <a:p>
            <a:pPr lvl="1"/>
            <a:r>
              <a:rPr lang="en-US" dirty="0" smtClean="0">
                <a:solidFill>
                  <a:schemeClr val="tx2"/>
                </a:solidFill>
              </a:rPr>
              <a:t>Laboratory and Mesocosm</a:t>
            </a:r>
          </a:p>
          <a:p>
            <a:pPr marL="457200" lvl="1" indent="0">
              <a:buNone/>
            </a:pPr>
            <a:endParaRPr lang="en-US" dirty="0" smtClean="0">
              <a:solidFill>
                <a:schemeClr val="tx2"/>
              </a:solidFill>
            </a:endParaRPr>
          </a:p>
          <a:p>
            <a:endParaRPr lang="en-US" dirty="0" smtClean="0"/>
          </a:p>
          <a:p>
            <a:pPr lvl="1"/>
            <a:endParaRPr lang="en-US" dirty="0" smtClean="0"/>
          </a:p>
          <a:p>
            <a:pPr lvl="1"/>
            <a:endParaRPr lang="en-US" dirty="0"/>
          </a:p>
        </p:txBody>
      </p:sp>
      <p:pic>
        <p:nvPicPr>
          <p:cNvPr id="4" name="Picture 3"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Tree>
    <p:extLst>
      <p:ext uri="{BB962C8B-B14F-4D97-AF65-F5344CB8AC3E}">
        <p14:creationId xmlns:p14="http://schemas.microsoft.com/office/powerpoint/2010/main" val="6189206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ePowerpointTemplate_Standard4x3ratio_FooterEl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6420"/>
            <a:ext cx="9144000" cy="1211580"/>
          </a:xfrm>
          <a:prstGeom prst="rect">
            <a:avLst/>
          </a:prstGeom>
        </p:spPr>
      </p:pic>
      <p:sp>
        <p:nvSpPr>
          <p:cNvPr id="4" name="Title 3"/>
          <p:cNvSpPr>
            <a:spLocks noGrp="1"/>
          </p:cNvSpPr>
          <p:nvPr>
            <p:ph type="title"/>
          </p:nvPr>
        </p:nvSpPr>
        <p:spPr>
          <a:xfrm>
            <a:off x="457200" y="-76200"/>
            <a:ext cx="8229600" cy="1143000"/>
          </a:xfrm>
        </p:spPr>
        <p:txBody>
          <a:bodyPr/>
          <a:lstStyle/>
          <a:p>
            <a:r>
              <a:rPr lang="en-US" b="1" dirty="0" smtClean="0"/>
              <a:t>Experimental Mesocosm Facility</a:t>
            </a:r>
            <a:endParaRPr lang="en-US" dirty="0"/>
          </a:p>
        </p:txBody>
      </p:sp>
      <p:sp>
        <p:nvSpPr>
          <p:cNvPr id="5" name="Subtitle 4"/>
          <p:cNvSpPr>
            <a:spLocks noGrp="1"/>
          </p:cNvSpPr>
          <p:nvPr>
            <p:ph idx="1"/>
          </p:nvPr>
        </p:nvSpPr>
        <p:spPr>
          <a:xfrm>
            <a:off x="808393" y="457200"/>
            <a:ext cx="7527213" cy="2510285"/>
          </a:xfrm>
        </p:spPr>
        <p:txBody>
          <a:bodyPr>
            <a:normAutofit fontScale="85000" lnSpcReduction="20000"/>
          </a:bodyPr>
          <a:lstStyle/>
          <a:p>
            <a:pPr marL="0" indent="0">
              <a:buNone/>
            </a:pPr>
            <a:endParaRPr lang="en-US" sz="4000" b="1" dirty="0" smtClean="0"/>
          </a:p>
          <a:p>
            <a:r>
              <a:rPr lang="en-US" sz="2600" dirty="0" smtClean="0"/>
              <a:t>Initiative multi-scale, multi-user research infrastructure </a:t>
            </a:r>
            <a:endParaRPr lang="en-US" sz="4000" b="1" dirty="0" smtClean="0"/>
          </a:p>
          <a:p>
            <a:r>
              <a:rPr lang="en-US" sz="2600" dirty="0"/>
              <a:t>V</a:t>
            </a:r>
            <a:r>
              <a:rPr lang="en-US" sz="2600" dirty="0" smtClean="0"/>
              <a:t>isiting Initiative scientists, graduate students, and educational groups</a:t>
            </a:r>
            <a:endParaRPr lang="en-US" sz="2500" dirty="0" smtClean="0"/>
          </a:p>
          <a:p>
            <a:r>
              <a:rPr lang="en-US" sz="2500" dirty="0"/>
              <a:t>E</a:t>
            </a:r>
            <a:r>
              <a:rPr lang="en-US" sz="2500" dirty="0" smtClean="0"/>
              <a:t>cosystem-based </a:t>
            </a:r>
            <a:r>
              <a:rPr lang="en-US" sz="2500" dirty="0"/>
              <a:t>testing of mitigation compounds in a controlled </a:t>
            </a:r>
            <a:r>
              <a:rPr lang="en-US" sz="2500" dirty="0" smtClean="0"/>
              <a:t>setting to prepare for field implementation</a:t>
            </a:r>
          </a:p>
          <a:p>
            <a:r>
              <a:rPr lang="en-US" sz="2500" b="1" i="1" dirty="0" smtClean="0"/>
              <a:t>No charge/cost for use and assistance as part of Initiative</a:t>
            </a:r>
            <a:endParaRPr lang="en-US" sz="2500" b="1" i="1" dirty="0"/>
          </a:p>
        </p:txBody>
      </p:sp>
      <p:pic>
        <p:nvPicPr>
          <p:cNvPr id="8" name="Picture 7"/>
          <p:cNvPicPr/>
          <p:nvPr/>
        </p:nvPicPr>
        <p:blipFill>
          <a:blip r:embed="rId4"/>
          <a:stretch>
            <a:fillRect/>
          </a:stretch>
        </p:blipFill>
        <p:spPr>
          <a:xfrm>
            <a:off x="1785668" y="3105510"/>
            <a:ext cx="5434642" cy="3146700"/>
          </a:xfrm>
          <a:prstGeom prst="rect">
            <a:avLst/>
          </a:prstGeom>
        </p:spPr>
      </p:pic>
      <p:sp>
        <p:nvSpPr>
          <p:cNvPr id="2" name="TextBox 1"/>
          <p:cNvSpPr txBox="1"/>
          <p:nvPr/>
        </p:nvSpPr>
        <p:spPr>
          <a:xfrm>
            <a:off x="6272961" y="4637640"/>
            <a:ext cx="905772" cy="523220"/>
          </a:xfrm>
          <a:prstGeom prst="rect">
            <a:avLst/>
          </a:prstGeom>
          <a:noFill/>
        </p:spPr>
        <p:txBody>
          <a:bodyPr wrap="square" rtlCol="0">
            <a:spAutoFit/>
          </a:bodyPr>
          <a:lstStyle/>
          <a:p>
            <a:pPr algn="ctr" defTabSz="457200"/>
            <a:r>
              <a:rPr lang="en-US" sz="1400" dirty="0" smtClean="0">
                <a:solidFill>
                  <a:srgbClr val="0054A6"/>
                </a:solidFill>
              </a:rPr>
              <a:t>Culture </a:t>
            </a:r>
          </a:p>
          <a:p>
            <a:pPr algn="ctr" defTabSz="457200"/>
            <a:r>
              <a:rPr lang="en-US" sz="1400" dirty="0" smtClean="0">
                <a:solidFill>
                  <a:srgbClr val="0054A6"/>
                </a:solidFill>
              </a:rPr>
              <a:t>Lab</a:t>
            </a:r>
            <a:endParaRPr lang="en-US" sz="1400" dirty="0">
              <a:solidFill>
                <a:srgbClr val="0054A6"/>
              </a:solidFill>
            </a:endParaRPr>
          </a:p>
        </p:txBody>
      </p:sp>
      <p:sp>
        <p:nvSpPr>
          <p:cNvPr id="7" name="TextBox 6"/>
          <p:cNvSpPr txBox="1"/>
          <p:nvPr/>
        </p:nvSpPr>
        <p:spPr>
          <a:xfrm>
            <a:off x="4706446" y="4314475"/>
            <a:ext cx="1470274" cy="323165"/>
          </a:xfrm>
          <a:prstGeom prst="rect">
            <a:avLst/>
          </a:prstGeom>
          <a:noFill/>
        </p:spPr>
        <p:txBody>
          <a:bodyPr wrap="none" rtlCol="0">
            <a:spAutoFit/>
          </a:bodyPr>
          <a:lstStyle/>
          <a:p>
            <a:pPr defTabSz="457200"/>
            <a:r>
              <a:rPr lang="en-US" sz="1500" dirty="0" smtClean="0">
                <a:solidFill>
                  <a:srgbClr val="0054A6"/>
                </a:solidFill>
              </a:rPr>
              <a:t>10ft Mesocosms</a:t>
            </a:r>
            <a:endParaRPr lang="en-US" sz="1500" dirty="0">
              <a:solidFill>
                <a:srgbClr val="0054A6"/>
              </a:solidFill>
            </a:endParaRPr>
          </a:p>
        </p:txBody>
      </p:sp>
      <p:sp>
        <p:nvSpPr>
          <p:cNvPr id="9" name="TextBox 8"/>
          <p:cNvSpPr txBox="1"/>
          <p:nvPr/>
        </p:nvSpPr>
        <p:spPr>
          <a:xfrm>
            <a:off x="2467155" y="4309528"/>
            <a:ext cx="1372492" cy="323165"/>
          </a:xfrm>
          <a:prstGeom prst="rect">
            <a:avLst/>
          </a:prstGeom>
          <a:noFill/>
        </p:spPr>
        <p:txBody>
          <a:bodyPr wrap="none" rtlCol="0">
            <a:spAutoFit/>
          </a:bodyPr>
          <a:lstStyle/>
          <a:p>
            <a:pPr defTabSz="457200"/>
            <a:r>
              <a:rPr lang="en-US" sz="1500" dirty="0" smtClean="0">
                <a:solidFill>
                  <a:srgbClr val="0054A6"/>
                </a:solidFill>
              </a:rPr>
              <a:t>5ft Mesocosms</a:t>
            </a:r>
            <a:endParaRPr lang="en-US" sz="1500" dirty="0">
              <a:solidFill>
                <a:srgbClr val="0054A6"/>
              </a:solidFill>
            </a:endParaRPr>
          </a:p>
        </p:txBody>
      </p:sp>
      <p:sp>
        <p:nvSpPr>
          <p:cNvPr id="10" name="TextBox 9"/>
          <p:cNvSpPr txBox="1"/>
          <p:nvPr/>
        </p:nvSpPr>
        <p:spPr>
          <a:xfrm>
            <a:off x="2786332" y="3493700"/>
            <a:ext cx="1298432" cy="323165"/>
          </a:xfrm>
          <a:prstGeom prst="rect">
            <a:avLst/>
          </a:prstGeom>
          <a:noFill/>
        </p:spPr>
        <p:txBody>
          <a:bodyPr wrap="none" rtlCol="0">
            <a:spAutoFit/>
          </a:bodyPr>
          <a:lstStyle/>
          <a:p>
            <a:pPr defTabSz="457200"/>
            <a:r>
              <a:rPr lang="en-US" sz="1500" dirty="0" smtClean="0">
                <a:solidFill>
                  <a:srgbClr val="0054A6"/>
                </a:solidFill>
              </a:rPr>
              <a:t>Water Storage</a:t>
            </a:r>
            <a:endParaRPr lang="en-US" sz="1500" dirty="0">
              <a:solidFill>
                <a:srgbClr val="0054A6"/>
              </a:solidFill>
            </a:endParaRPr>
          </a:p>
        </p:txBody>
      </p:sp>
      <p:sp>
        <p:nvSpPr>
          <p:cNvPr id="11" name="Rectangle 10"/>
          <p:cNvSpPr/>
          <p:nvPr/>
        </p:nvSpPr>
        <p:spPr>
          <a:xfrm>
            <a:off x="5017662" y="3503128"/>
            <a:ext cx="1298432" cy="323165"/>
          </a:xfrm>
          <a:prstGeom prst="rect">
            <a:avLst/>
          </a:prstGeom>
        </p:spPr>
        <p:txBody>
          <a:bodyPr wrap="none">
            <a:spAutoFit/>
          </a:bodyPr>
          <a:lstStyle/>
          <a:p>
            <a:pPr defTabSz="457200"/>
            <a:r>
              <a:rPr lang="en-US" sz="1500" dirty="0">
                <a:solidFill>
                  <a:srgbClr val="0054A6"/>
                </a:solidFill>
              </a:rPr>
              <a:t>Water Storage</a:t>
            </a:r>
          </a:p>
        </p:txBody>
      </p:sp>
      <p:sp>
        <p:nvSpPr>
          <p:cNvPr id="12" name="Oval 11"/>
          <p:cNvSpPr/>
          <p:nvPr/>
        </p:nvSpPr>
        <p:spPr>
          <a:xfrm>
            <a:off x="1350033" y="3294490"/>
            <a:ext cx="543464" cy="57797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TextBox 12"/>
          <p:cNvSpPr txBox="1"/>
          <p:nvPr/>
        </p:nvSpPr>
        <p:spPr>
          <a:xfrm rot="16200000">
            <a:off x="1806042" y="4999277"/>
            <a:ext cx="650884" cy="323165"/>
          </a:xfrm>
          <a:prstGeom prst="rect">
            <a:avLst/>
          </a:prstGeom>
          <a:noFill/>
        </p:spPr>
        <p:txBody>
          <a:bodyPr wrap="none" rtlCol="0">
            <a:spAutoFit/>
          </a:bodyPr>
          <a:lstStyle/>
          <a:p>
            <a:pPr defTabSz="457200"/>
            <a:r>
              <a:rPr lang="en-US" sz="1500" dirty="0" smtClean="0">
                <a:solidFill>
                  <a:srgbClr val="0054A6"/>
                </a:solidFill>
              </a:rPr>
              <a:t>Office</a:t>
            </a:r>
            <a:endParaRPr lang="en-US" sz="1500" dirty="0">
              <a:solidFill>
                <a:srgbClr val="0054A6"/>
              </a:solidFill>
            </a:endParaRPr>
          </a:p>
        </p:txBody>
      </p:sp>
      <p:sp>
        <p:nvSpPr>
          <p:cNvPr id="15" name="TextBox 14"/>
          <p:cNvSpPr txBox="1"/>
          <p:nvPr/>
        </p:nvSpPr>
        <p:spPr>
          <a:xfrm>
            <a:off x="4014580" y="4690352"/>
            <a:ext cx="681597" cy="553998"/>
          </a:xfrm>
          <a:prstGeom prst="rect">
            <a:avLst/>
          </a:prstGeom>
          <a:noFill/>
        </p:spPr>
        <p:txBody>
          <a:bodyPr wrap="none" rtlCol="0">
            <a:spAutoFit/>
          </a:bodyPr>
          <a:lstStyle/>
          <a:p>
            <a:pPr algn="ctr" defTabSz="457200"/>
            <a:r>
              <a:rPr lang="en-US" sz="1500" dirty="0" smtClean="0">
                <a:solidFill>
                  <a:srgbClr val="0054A6"/>
                </a:solidFill>
              </a:rPr>
              <a:t>Chem </a:t>
            </a:r>
          </a:p>
          <a:p>
            <a:pPr algn="ctr" defTabSz="457200"/>
            <a:r>
              <a:rPr lang="en-US" sz="1500" dirty="0" smtClean="0">
                <a:solidFill>
                  <a:srgbClr val="0054A6"/>
                </a:solidFill>
              </a:rPr>
              <a:t>Lab</a:t>
            </a:r>
            <a:endParaRPr lang="en-US" sz="1500" dirty="0">
              <a:solidFill>
                <a:srgbClr val="0054A6"/>
              </a:solidFill>
            </a:endParaRPr>
          </a:p>
        </p:txBody>
      </p:sp>
      <p:sp>
        <p:nvSpPr>
          <p:cNvPr id="16" name="TextBox 15"/>
          <p:cNvSpPr txBox="1"/>
          <p:nvPr/>
        </p:nvSpPr>
        <p:spPr>
          <a:xfrm>
            <a:off x="1093855" y="3872460"/>
            <a:ext cx="993734" cy="323165"/>
          </a:xfrm>
          <a:prstGeom prst="rect">
            <a:avLst/>
          </a:prstGeom>
          <a:noFill/>
        </p:spPr>
        <p:txBody>
          <a:bodyPr wrap="none" rtlCol="0">
            <a:spAutoFit/>
          </a:bodyPr>
          <a:lstStyle/>
          <a:p>
            <a:pPr defTabSz="457200"/>
            <a:r>
              <a:rPr lang="en-US" sz="1500" dirty="0" smtClean="0">
                <a:solidFill>
                  <a:srgbClr val="0054A6"/>
                </a:solidFill>
              </a:rPr>
              <a:t>Treatment</a:t>
            </a:r>
            <a:endParaRPr lang="en-US" sz="1500" dirty="0">
              <a:solidFill>
                <a:srgbClr val="0054A6"/>
              </a:solidFill>
            </a:endParaRPr>
          </a:p>
        </p:txBody>
      </p:sp>
      <p:sp>
        <p:nvSpPr>
          <p:cNvPr id="17" name="Right Arrow 16"/>
          <p:cNvSpPr/>
          <p:nvPr/>
        </p:nvSpPr>
        <p:spPr>
          <a:xfrm>
            <a:off x="1969901" y="3503128"/>
            <a:ext cx="348136" cy="1846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533" y="3504887"/>
            <a:ext cx="44450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26920" y="3330946"/>
            <a:ext cx="664669" cy="553998"/>
          </a:xfrm>
          <a:prstGeom prst="rect">
            <a:avLst/>
          </a:prstGeom>
          <a:noFill/>
        </p:spPr>
        <p:txBody>
          <a:bodyPr wrap="none" rtlCol="0">
            <a:spAutoFit/>
          </a:bodyPr>
          <a:lstStyle/>
          <a:p>
            <a:pPr algn="ctr" defTabSz="457200"/>
            <a:r>
              <a:rPr lang="en-US" sz="1500" dirty="0" smtClean="0">
                <a:solidFill>
                  <a:srgbClr val="0054A6"/>
                </a:solidFill>
              </a:rPr>
              <a:t>Bay </a:t>
            </a:r>
          </a:p>
          <a:p>
            <a:pPr algn="ctr" defTabSz="457200"/>
            <a:r>
              <a:rPr lang="en-US" sz="1500" dirty="0" smtClean="0">
                <a:solidFill>
                  <a:srgbClr val="0054A6"/>
                </a:solidFill>
              </a:rPr>
              <a:t>Water</a:t>
            </a:r>
            <a:endParaRPr lang="en-US" sz="1500" dirty="0">
              <a:solidFill>
                <a:srgbClr val="0054A6"/>
              </a:solidFill>
            </a:endParaRPr>
          </a:p>
        </p:txBody>
      </p:sp>
      <p:sp>
        <p:nvSpPr>
          <p:cNvPr id="19" name="Down Arrow 18"/>
          <p:cNvSpPr/>
          <p:nvPr/>
        </p:nvSpPr>
        <p:spPr>
          <a:xfrm>
            <a:off x="3314390" y="3830065"/>
            <a:ext cx="121158" cy="3019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Down Arrow 20"/>
          <p:cNvSpPr/>
          <p:nvPr/>
        </p:nvSpPr>
        <p:spPr>
          <a:xfrm>
            <a:off x="5666043" y="3881087"/>
            <a:ext cx="121158" cy="3019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257558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ePowerpointTemplate_Standard4x3ratio_WhiteTemplate">
  <a:themeElements>
    <a:clrScheme name="Custom 2">
      <a:dk1>
        <a:srgbClr val="0054A6"/>
      </a:dk1>
      <a:lt1>
        <a:sysClr val="window" lastClr="FFFFFF"/>
      </a:lt1>
      <a:dk2>
        <a:srgbClr val="404040"/>
      </a:dk2>
      <a:lt2>
        <a:srgbClr val="FFFFFF"/>
      </a:lt2>
      <a:accent1>
        <a:srgbClr val="00AAE7"/>
      </a:accent1>
      <a:accent2>
        <a:srgbClr val="163E90"/>
      </a:accent2>
      <a:accent3>
        <a:srgbClr val="83C5EC"/>
      </a:accent3>
      <a:accent4>
        <a:srgbClr val="0072BC"/>
      </a:accent4>
      <a:accent5>
        <a:srgbClr val="B7DFF7"/>
      </a:accent5>
      <a:accent6>
        <a:srgbClr val="1289EA"/>
      </a:accent6>
      <a:hlink>
        <a:srgbClr val="F37163"/>
      </a:hlink>
      <a:folHlink>
        <a:srgbClr val="F371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3" id="{6ED10749-684C-4C74-8284-7941D6058B76}" vid="{EAD7F9C1-2B5A-4E50-833F-FDD14A83E46C}"/>
    </a:ext>
  </a:extLst>
</a:theme>
</file>

<file path=ppt/theme/theme3.xml><?xml version="1.0" encoding="utf-8"?>
<a:theme xmlns:a="http://schemas.openxmlformats.org/drawingml/2006/main" name="1_MotePowerpointTemplate_Standard4x3ratio_WhiteTemplate">
  <a:themeElements>
    <a:clrScheme name="Custom 2">
      <a:dk1>
        <a:srgbClr val="0054A6"/>
      </a:dk1>
      <a:lt1>
        <a:sysClr val="window" lastClr="FFFFFF"/>
      </a:lt1>
      <a:dk2>
        <a:srgbClr val="404040"/>
      </a:dk2>
      <a:lt2>
        <a:srgbClr val="FFFFFF"/>
      </a:lt2>
      <a:accent1>
        <a:srgbClr val="00AAE7"/>
      </a:accent1>
      <a:accent2>
        <a:srgbClr val="163E90"/>
      </a:accent2>
      <a:accent3>
        <a:srgbClr val="83C5EC"/>
      </a:accent3>
      <a:accent4>
        <a:srgbClr val="0072BC"/>
      </a:accent4>
      <a:accent5>
        <a:srgbClr val="B7DFF7"/>
      </a:accent5>
      <a:accent6>
        <a:srgbClr val="1289EA"/>
      </a:accent6>
      <a:hlink>
        <a:srgbClr val="F37163"/>
      </a:hlink>
      <a:folHlink>
        <a:srgbClr val="F371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3" id="{6ED10749-684C-4C74-8284-7941D6058B76}" vid="{EAD7F9C1-2B5A-4E50-833F-FDD14A83E46C}"/>
    </a:ext>
  </a:extLst>
</a:theme>
</file>

<file path=ppt/theme/theme4.xml><?xml version="1.0" encoding="utf-8"?>
<a:theme xmlns:a="http://schemas.openxmlformats.org/drawingml/2006/main" name="2_MotePowerpointTemplate_Standard4x3ratio_WhiteTemplate">
  <a:themeElements>
    <a:clrScheme name="Custom 2">
      <a:dk1>
        <a:srgbClr val="0054A6"/>
      </a:dk1>
      <a:lt1>
        <a:sysClr val="window" lastClr="FFFFFF"/>
      </a:lt1>
      <a:dk2>
        <a:srgbClr val="404040"/>
      </a:dk2>
      <a:lt2>
        <a:srgbClr val="FFFFFF"/>
      </a:lt2>
      <a:accent1>
        <a:srgbClr val="00AAE7"/>
      </a:accent1>
      <a:accent2>
        <a:srgbClr val="163E90"/>
      </a:accent2>
      <a:accent3>
        <a:srgbClr val="83C5EC"/>
      </a:accent3>
      <a:accent4>
        <a:srgbClr val="0072BC"/>
      </a:accent4>
      <a:accent5>
        <a:srgbClr val="B7DFF7"/>
      </a:accent5>
      <a:accent6>
        <a:srgbClr val="1289EA"/>
      </a:accent6>
      <a:hlink>
        <a:srgbClr val="F37163"/>
      </a:hlink>
      <a:folHlink>
        <a:srgbClr val="F371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3" id="{6ED10749-684C-4C74-8284-7941D6058B76}" vid="{EAD7F9C1-2B5A-4E50-833F-FDD14A83E46C}"/>
    </a:ext>
  </a:extLst>
</a:theme>
</file>

<file path=ppt/theme/theme5.xml><?xml version="1.0" encoding="utf-8"?>
<a:theme xmlns:a="http://schemas.openxmlformats.org/drawingml/2006/main" name="3_MotePowerpointTemplate_Standard4x3ratio_WhiteTemplate">
  <a:themeElements>
    <a:clrScheme name="Custom 2">
      <a:dk1>
        <a:srgbClr val="0054A6"/>
      </a:dk1>
      <a:lt1>
        <a:sysClr val="window" lastClr="FFFFFF"/>
      </a:lt1>
      <a:dk2>
        <a:srgbClr val="404040"/>
      </a:dk2>
      <a:lt2>
        <a:srgbClr val="FFFFFF"/>
      </a:lt2>
      <a:accent1>
        <a:srgbClr val="00AAE7"/>
      </a:accent1>
      <a:accent2>
        <a:srgbClr val="163E90"/>
      </a:accent2>
      <a:accent3>
        <a:srgbClr val="83C5EC"/>
      </a:accent3>
      <a:accent4>
        <a:srgbClr val="0072BC"/>
      </a:accent4>
      <a:accent5>
        <a:srgbClr val="B7DFF7"/>
      </a:accent5>
      <a:accent6>
        <a:srgbClr val="1289EA"/>
      </a:accent6>
      <a:hlink>
        <a:srgbClr val="F37163"/>
      </a:hlink>
      <a:folHlink>
        <a:srgbClr val="F371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3" id="{6ED10749-684C-4C74-8284-7941D6058B76}" vid="{EAD7F9C1-2B5A-4E50-833F-FDD14A83E46C}"/>
    </a:ext>
  </a:extLst>
</a:theme>
</file>

<file path=ppt/theme/theme6.xml><?xml version="1.0" encoding="utf-8"?>
<a:theme xmlns:a="http://schemas.openxmlformats.org/drawingml/2006/main" name="4_MotePowerpointTemplate_Standard4x3ratio_WhiteTemplate">
  <a:themeElements>
    <a:clrScheme name="Custom 2">
      <a:dk1>
        <a:srgbClr val="0054A6"/>
      </a:dk1>
      <a:lt1>
        <a:sysClr val="window" lastClr="FFFFFF"/>
      </a:lt1>
      <a:dk2>
        <a:srgbClr val="404040"/>
      </a:dk2>
      <a:lt2>
        <a:srgbClr val="FFFFFF"/>
      </a:lt2>
      <a:accent1>
        <a:srgbClr val="00AAE7"/>
      </a:accent1>
      <a:accent2>
        <a:srgbClr val="163E90"/>
      </a:accent2>
      <a:accent3>
        <a:srgbClr val="83C5EC"/>
      </a:accent3>
      <a:accent4>
        <a:srgbClr val="0072BC"/>
      </a:accent4>
      <a:accent5>
        <a:srgbClr val="B7DFF7"/>
      </a:accent5>
      <a:accent6>
        <a:srgbClr val="1289EA"/>
      </a:accent6>
      <a:hlink>
        <a:srgbClr val="F37163"/>
      </a:hlink>
      <a:folHlink>
        <a:srgbClr val="F371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3" id="{6ED10749-684C-4C74-8284-7941D6058B76}" vid="{EAD7F9C1-2B5A-4E50-833F-FDD14A83E46C}"/>
    </a:ext>
  </a:extLst>
</a:theme>
</file>

<file path=ppt/theme/theme7.xml><?xml version="1.0" encoding="utf-8"?>
<a:theme xmlns:a="http://schemas.openxmlformats.org/drawingml/2006/main" name="6_MotePowerpointTemplate_Standard4x3ratio_WhiteTemplate">
  <a:themeElements>
    <a:clrScheme name="Custom 2">
      <a:dk1>
        <a:srgbClr val="0054A6"/>
      </a:dk1>
      <a:lt1>
        <a:sysClr val="window" lastClr="FFFFFF"/>
      </a:lt1>
      <a:dk2>
        <a:srgbClr val="404040"/>
      </a:dk2>
      <a:lt2>
        <a:srgbClr val="FFFFFF"/>
      </a:lt2>
      <a:accent1>
        <a:srgbClr val="00AAE7"/>
      </a:accent1>
      <a:accent2>
        <a:srgbClr val="163E90"/>
      </a:accent2>
      <a:accent3>
        <a:srgbClr val="83C5EC"/>
      </a:accent3>
      <a:accent4>
        <a:srgbClr val="0072BC"/>
      </a:accent4>
      <a:accent5>
        <a:srgbClr val="B7DFF7"/>
      </a:accent5>
      <a:accent6>
        <a:srgbClr val="1289EA"/>
      </a:accent6>
      <a:hlink>
        <a:srgbClr val="F37163"/>
      </a:hlink>
      <a:folHlink>
        <a:srgbClr val="F371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3" id="{6ED10749-684C-4C74-8284-7941D6058B76}" vid="{EAD7F9C1-2B5A-4E50-833F-FDD14A83E46C}"/>
    </a:ext>
  </a:extLst>
</a:theme>
</file>

<file path=ppt/theme/theme8.xml><?xml version="1.0" encoding="utf-8"?>
<a:theme xmlns:a="http://schemas.openxmlformats.org/drawingml/2006/main" name="7_MotePowerpointTemplate_Standard4x3ratio_WhiteTemplate">
  <a:themeElements>
    <a:clrScheme name="Custom 2">
      <a:dk1>
        <a:srgbClr val="0054A6"/>
      </a:dk1>
      <a:lt1>
        <a:sysClr val="window" lastClr="FFFFFF"/>
      </a:lt1>
      <a:dk2>
        <a:srgbClr val="404040"/>
      </a:dk2>
      <a:lt2>
        <a:srgbClr val="FFFFFF"/>
      </a:lt2>
      <a:accent1>
        <a:srgbClr val="00AAE7"/>
      </a:accent1>
      <a:accent2>
        <a:srgbClr val="163E90"/>
      </a:accent2>
      <a:accent3>
        <a:srgbClr val="83C5EC"/>
      </a:accent3>
      <a:accent4>
        <a:srgbClr val="0072BC"/>
      </a:accent4>
      <a:accent5>
        <a:srgbClr val="B7DFF7"/>
      </a:accent5>
      <a:accent6>
        <a:srgbClr val="1289EA"/>
      </a:accent6>
      <a:hlink>
        <a:srgbClr val="F37163"/>
      </a:hlink>
      <a:folHlink>
        <a:srgbClr val="F371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3" id="{6ED10749-684C-4C74-8284-7941D6058B76}" vid="{EAD7F9C1-2B5A-4E50-833F-FDD14A83E46C}"/>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11490</TotalTime>
  <Words>1664</Words>
  <Application>Microsoft Office PowerPoint</Application>
  <PresentationFormat>On-screen Show (4:3)</PresentationFormat>
  <Paragraphs>260</Paragraphs>
  <Slides>21</Slides>
  <Notes>18</Notes>
  <HiddenSlides>0</HiddenSlides>
  <MMClips>0</MMClips>
  <ScaleCrop>false</ScaleCrop>
  <HeadingPairs>
    <vt:vector size="4" baseType="variant">
      <vt:variant>
        <vt:lpstr>Theme</vt:lpstr>
      </vt:variant>
      <vt:variant>
        <vt:i4>8</vt:i4>
      </vt:variant>
      <vt:variant>
        <vt:lpstr>Slide Titles</vt:lpstr>
      </vt:variant>
      <vt:variant>
        <vt:i4>21</vt:i4>
      </vt:variant>
    </vt:vector>
  </HeadingPairs>
  <TitlesOfParts>
    <vt:vector size="29" baseType="lpstr">
      <vt:lpstr>Office Theme</vt:lpstr>
      <vt:lpstr>MotePowerpointTemplate_Standard4x3ratio_WhiteTemplate</vt:lpstr>
      <vt:lpstr>1_MotePowerpointTemplate_Standard4x3ratio_WhiteTemplate</vt:lpstr>
      <vt:lpstr>2_MotePowerpointTemplate_Standard4x3ratio_WhiteTemplate</vt:lpstr>
      <vt:lpstr>3_MotePowerpointTemplate_Standard4x3ratio_WhiteTemplate</vt:lpstr>
      <vt:lpstr>4_MotePowerpointTemplate_Standard4x3ratio_WhiteTemplate</vt:lpstr>
      <vt:lpstr>6_MotePowerpointTemplate_Standard4x3ratio_WhiteTemplate</vt:lpstr>
      <vt:lpstr>7_MotePowerpointTemplate_Standard4x3ratio_WhiteTemplate</vt:lpstr>
      <vt:lpstr>Florida Red Tide Mitigation and Technology Development Initiative    Kevin Claridge Mote Marine Laboratory Associate Vice President Sponsored Research and Coastal Policy Programs  </vt:lpstr>
      <vt:lpstr>Florida Red Tide Mitigation and Technology Development Initiative</vt:lpstr>
      <vt:lpstr>Webinar Agenda</vt:lpstr>
      <vt:lpstr>Red Tide Initiative Overview</vt:lpstr>
      <vt:lpstr>Initiative Reporting Requirements</vt:lpstr>
      <vt:lpstr>Red Tide Initiative Year 1 Progress</vt:lpstr>
      <vt:lpstr>Technical Advisory Council</vt:lpstr>
      <vt:lpstr>Mote Led Project Overviews</vt:lpstr>
      <vt:lpstr>Experimental Mesocosm Facility</vt:lpstr>
      <vt:lpstr>Phytoplankton Culture Facility</vt:lpstr>
      <vt:lpstr>Programmable Hyperspectral Seawater Scanner  </vt:lpstr>
      <vt:lpstr>UAV-based Red Tide Detection System </vt:lpstr>
      <vt:lpstr>PowerPoint Presentation</vt:lpstr>
      <vt:lpstr>Smart phone qPCR </vt:lpstr>
      <vt:lpstr>Mitigation Products &amp; Processes</vt:lpstr>
      <vt:lpstr>Partner Led Projects  Red Tide Initiative Engagement</vt:lpstr>
      <vt:lpstr>Partner Led Proposals</vt:lpstr>
      <vt:lpstr>Year 1 Partner Led Projects</vt:lpstr>
      <vt:lpstr>Proposal Guidelines Overview</vt:lpstr>
      <vt:lpstr>Questions?  (Type your question in the Chat Box or Contact Kevin)   Kevin Claridge 941-388-4441 ext 275 or kclaridge@mote.org  </vt:lpstr>
      <vt:lpstr>Webinar Q &amp;A </vt:lpstr>
    </vt:vector>
  </TitlesOfParts>
  <Company>Mote Marine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 Red Tide Mitigation and Technology Development Initiative  Technical Advisory Council Meeting</dc:title>
  <dc:creator>KClaridge</dc:creator>
  <cp:lastModifiedBy>hrutger</cp:lastModifiedBy>
  <cp:revision>128</cp:revision>
  <dcterms:created xsi:type="dcterms:W3CDTF">2020-01-23T19:29:23Z</dcterms:created>
  <dcterms:modified xsi:type="dcterms:W3CDTF">2020-06-17T15:32:19Z</dcterms:modified>
</cp:coreProperties>
</file>